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60" r:id="rId3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03" autoAdjust="0"/>
    <p:restoredTop sz="94716" autoAdjust="0"/>
  </p:normalViewPr>
  <p:slideViewPr>
    <p:cSldViewPr snapToGrid="0" snapToObjects="1">
      <p:cViewPr>
        <p:scale>
          <a:sx n="90" d="100"/>
          <a:sy n="90" d="100"/>
        </p:scale>
        <p:origin x="-16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3363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4" tIns="46182" rIns="92364" bIns="46182" numCol="1" anchor="t" anchorCtr="0" compatLnSpc="1">
            <a:prstTxWarp prst="textNoShape">
              <a:avLst/>
            </a:prstTxWarp>
          </a:bodyPr>
          <a:lstStyle>
            <a:lvl1pPr defTabSz="922492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807" y="1"/>
            <a:ext cx="293363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4" tIns="46182" rIns="92364" bIns="46182" numCol="1" anchor="t" anchorCtr="0" compatLnSpc="1">
            <a:prstTxWarp prst="textNoShape">
              <a:avLst/>
            </a:prstTxWarp>
          </a:bodyPr>
          <a:lstStyle>
            <a:lvl1pPr algn="r" defTabSz="922492">
              <a:defRPr sz="1200"/>
            </a:lvl1pPr>
          </a:lstStyle>
          <a:p>
            <a:pPr>
              <a:defRPr/>
            </a:pPr>
            <a:fld id="{9FAD8001-CC63-44AB-BF21-9A508D640C65}" type="datetimeFigureOut">
              <a:rPr lang="fr-FR"/>
              <a:pPr>
                <a:defRPr/>
              </a:pPr>
              <a:t>18/09/2012</a:t>
            </a:fld>
            <a:endParaRPr lang="fr-F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58326"/>
            <a:ext cx="293363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4" tIns="46182" rIns="92364" bIns="46182" numCol="1" anchor="b" anchorCtr="0" compatLnSpc="1">
            <a:prstTxWarp prst="textNoShape">
              <a:avLst/>
            </a:prstTxWarp>
          </a:bodyPr>
          <a:lstStyle>
            <a:lvl1pPr defTabSz="922492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807" y="9458326"/>
            <a:ext cx="293363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4" tIns="46182" rIns="92364" bIns="46182" numCol="1" anchor="b" anchorCtr="0" compatLnSpc="1">
            <a:prstTxWarp prst="textNoShape">
              <a:avLst/>
            </a:prstTxWarp>
          </a:bodyPr>
          <a:lstStyle>
            <a:lvl1pPr algn="r" defTabSz="922492">
              <a:defRPr sz="1200"/>
            </a:lvl1pPr>
          </a:lstStyle>
          <a:p>
            <a:pPr>
              <a:defRPr/>
            </a:pPr>
            <a:fld id="{E8269C08-08F0-4150-9F73-EF3A337337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25716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4" tIns="46182" rIns="92364" bIns="46182" numCol="1" anchor="t" anchorCtr="0" compatLnSpc="1">
            <a:prstTxWarp prst="textNoShape">
              <a:avLst/>
            </a:prstTxWarp>
          </a:bodyPr>
          <a:lstStyle>
            <a:lvl1pPr defTabSz="922492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8" y="0"/>
            <a:ext cx="294495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4" tIns="46182" rIns="92364" bIns="46182" numCol="1" anchor="t" anchorCtr="0" compatLnSpc="1">
            <a:prstTxWarp prst="textNoShape">
              <a:avLst/>
            </a:prstTxWarp>
          </a:bodyPr>
          <a:lstStyle>
            <a:lvl1pPr algn="r" defTabSz="922492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714876"/>
            <a:ext cx="5438464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4" tIns="46182" rIns="92364" bIns="461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95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4" tIns="46182" rIns="92364" bIns="46182" numCol="1" anchor="b" anchorCtr="0" compatLnSpc="1">
            <a:prstTxWarp prst="textNoShape">
              <a:avLst/>
            </a:prstTxWarp>
          </a:bodyPr>
          <a:lstStyle>
            <a:lvl1pPr defTabSz="922492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8" y="9428163"/>
            <a:ext cx="294495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64" tIns="46182" rIns="92364" bIns="46182" numCol="1" anchor="b" anchorCtr="0" compatLnSpc="1">
            <a:prstTxWarp prst="textNoShape">
              <a:avLst/>
            </a:prstTxWarp>
          </a:bodyPr>
          <a:lstStyle>
            <a:lvl1pPr algn="r" defTabSz="922492">
              <a:defRPr sz="1200"/>
            </a:lvl1pPr>
          </a:lstStyle>
          <a:p>
            <a:pPr>
              <a:defRPr/>
            </a:pPr>
            <a:fld id="{8798F60F-964C-4CC8-A5B6-C57911DE71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47629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2F3D7A-28DC-4E4D-9D64-A6ED6AAB9B30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C1503-6209-47C3-9103-84BEBCC0341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BA61E-5DF0-4410-898D-6596810BDE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374E1-5717-4F22-8A6B-81F61041A6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33DB5-D539-4842-82B7-B40E824BFD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AD61C-41D8-46F8-9FF7-9001CCAFF27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15356-4A05-4FE1-B5EA-44653EFF32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1231C-762A-42E7-8765-D424AB897A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9A538-FFA1-4633-A39D-883B020826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A2F7B-ABAF-456F-A21D-143AC1C335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D6661-DAA1-4A96-8D5C-F065EDEB21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BDF41-8C4D-4DA2-A15D-E95998DB13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BC6D1A4-2524-41C1-A5CB-08BFD0474B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jpeg"/><Relationship Id="rId18" Type="http://schemas.openxmlformats.org/officeDocument/2006/relationships/image" Target="../media/image15.jpeg"/><Relationship Id="rId3" Type="http://schemas.openxmlformats.org/officeDocument/2006/relationships/image" Target="../media/image1.jpeg"/><Relationship Id="rId21" Type="http://schemas.openxmlformats.org/officeDocument/2006/relationships/image" Target="../media/image18.jpeg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17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jpeg"/><Relationship Id="rId4" Type="http://schemas.openxmlformats.org/officeDocument/2006/relationships/hyperlink" Target="http://www.g9plus.org/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hyperlink" Target="http://m4.licdn.com/media/p/3/000/11a/289/07db3b1.jpg" TargetMode="External"/><Relationship Id="rId7" Type="http://schemas.openxmlformats.org/officeDocument/2006/relationships/image" Target="../media/image22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cid:08C4F924-6A16-4460-8B95-0F95D8895998" TargetMode="External"/><Relationship Id="rId11" Type="http://schemas.openxmlformats.org/officeDocument/2006/relationships/image" Target="../media/image25.png"/><Relationship Id="rId5" Type="http://schemas.openxmlformats.org/officeDocument/2006/relationships/image" Target="../media/image21.jpeg"/><Relationship Id="rId10" Type="http://schemas.openxmlformats.org/officeDocument/2006/relationships/image" Target="../media/image24.jpeg"/><Relationship Id="rId4" Type="http://schemas.openxmlformats.org/officeDocument/2006/relationships/image" Target="../media/image20.jpeg"/><Relationship Id="rId9" Type="http://schemas.openxmlformats.org/officeDocument/2006/relationships/image" Target="cid:3ADC880C-6981-4D65-B557-FB5925E138E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4994275" y="188913"/>
            <a:ext cx="40433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075" name="AutoShape 8"/>
          <p:cNvSpPr>
            <a:spLocks noChangeArrowheads="1"/>
          </p:cNvSpPr>
          <p:nvPr/>
        </p:nvSpPr>
        <p:spPr bwMode="auto">
          <a:xfrm>
            <a:off x="4787900" y="188913"/>
            <a:ext cx="4105275" cy="720725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93D00"/>
            </a:prstShdw>
          </a:effectLst>
        </p:spPr>
        <p:txBody>
          <a:bodyPr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Verdana" pitchFamily="34" charset="0"/>
              </a:rPr>
              <a:t>Conférence G9+ :</a:t>
            </a:r>
            <a:br>
              <a:rPr lang="fr-FR" sz="2400" b="1" dirty="0">
                <a:solidFill>
                  <a:schemeClr val="bg1"/>
                </a:solidFill>
                <a:latin typeface="Verdana" pitchFamily="34" charset="0"/>
              </a:rPr>
            </a:br>
            <a:r>
              <a:rPr lang="fr-FR" sz="2400" b="1" dirty="0" smtClean="0">
                <a:solidFill>
                  <a:schemeClr val="bg1"/>
                </a:solidFill>
                <a:latin typeface="Verdana" pitchFamily="34" charset="0"/>
              </a:rPr>
              <a:t>27 septembre 2012</a:t>
            </a:r>
            <a:endParaRPr lang="fr-FR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4714874" y="1802319"/>
            <a:ext cx="42513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fr-FR" sz="1600" b="1" i="1" u="sng" dirty="0"/>
              <a:t>L’emploi des séniors dans les NTIC : une fin de carrière à 45 ans ou de nouvelles voies à explorer ?</a:t>
            </a:r>
            <a:endParaRPr lang="fr-FR" sz="1600" dirty="0"/>
          </a:p>
          <a:p>
            <a:endParaRPr lang="fr-FR" sz="1600" b="1" i="1" dirty="0"/>
          </a:p>
          <a:p>
            <a:pPr algn="ctr"/>
            <a:r>
              <a:rPr lang="fr-FR" sz="1200" b="1" i="1" dirty="0" smtClean="0"/>
              <a:t>Jeudi 27 septembre 2012 </a:t>
            </a:r>
            <a:r>
              <a:rPr lang="fr-FR" sz="1200" b="1" i="1" dirty="0"/>
              <a:t>à 19H00</a:t>
            </a:r>
          </a:p>
          <a:p>
            <a:pPr algn="ctr"/>
            <a:r>
              <a:rPr lang="fr-FR" sz="1200" i="1" dirty="0" smtClean="0"/>
              <a:t>Maison </a:t>
            </a:r>
            <a:r>
              <a:rPr lang="fr-FR" sz="1200" i="1" dirty="0"/>
              <a:t>des ESSEC </a:t>
            </a:r>
            <a:r>
              <a:rPr lang="fr-FR" sz="1200" i="1" dirty="0" smtClean="0"/>
              <a:t>-70 </a:t>
            </a:r>
            <a:r>
              <a:rPr lang="fr-FR" sz="1200" i="1" dirty="0"/>
              <a:t>rue </a:t>
            </a:r>
            <a:r>
              <a:rPr lang="fr-FR" sz="1200" i="1" dirty="0" err="1"/>
              <a:t>Cortambert</a:t>
            </a:r>
            <a:r>
              <a:rPr lang="fr-FR" sz="1200" i="1" dirty="0"/>
              <a:t> 75116 PARIS</a:t>
            </a:r>
            <a:endParaRPr lang="fr-FR" sz="1200" dirty="0"/>
          </a:p>
          <a:p>
            <a:pPr algn="ctr"/>
            <a:endParaRPr lang="fr-FR" sz="1200" b="1" dirty="0" smtClean="0"/>
          </a:p>
          <a:p>
            <a:pPr algn="ctr"/>
            <a:endParaRPr lang="fr-FR" sz="1200" b="1" dirty="0"/>
          </a:p>
          <a:p>
            <a:r>
              <a:rPr lang="fr-FR" sz="1000" b="1" dirty="0"/>
              <a:t>AGENDA </a:t>
            </a:r>
            <a:endParaRPr lang="fr-FR" sz="1000" dirty="0"/>
          </a:p>
          <a:p>
            <a:r>
              <a:rPr lang="fr-FR" sz="1000" dirty="0"/>
              <a:t>18h30 : Accueil</a:t>
            </a:r>
          </a:p>
          <a:p>
            <a:r>
              <a:rPr lang="fr-FR" sz="1000" dirty="0"/>
              <a:t>19h00 : </a:t>
            </a:r>
            <a:r>
              <a:rPr lang="fr-FR" sz="1000" dirty="0" smtClean="0"/>
              <a:t>Introduction</a:t>
            </a:r>
            <a:endParaRPr lang="fr-FR" sz="1000" dirty="0"/>
          </a:p>
          <a:p>
            <a:r>
              <a:rPr lang="fr-FR" sz="1000" dirty="0" smtClean="0"/>
              <a:t>19h05 : Débat  table ronde 1 (gestion des séniors présent en entreprise)</a:t>
            </a:r>
            <a:endParaRPr lang="fr-FR" sz="1000" dirty="0"/>
          </a:p>
          <a:p>
            <a:r>
              <a:rPr lang="fr-FR" sz="1000" dirty="0" smtClean="0"/>
              <a:t>20h05 </a:t>
            </a:r>
            <a:r>
              <a:rPr lang="fr-FR" sz="1000" dirty="0"/>
              <a:t>: Questions </a:t>
            </a:r>
            <a:r>
              <a:rPr lang="fr-FR" sz="1000" dirty="0" smtClean="0"/>
              <a:t>de </a:t>
            </a:r>
            <a:r>
              <a:rPr lang="fr-FR" sz="1000" dirty="0"/>
              <a:t>la </a:t>
            </a:r>
            <a:r>
              <a:rPr lang="fr-FR" sz="1000" dirty="0" smtClean="0"/>
              <a:t>salle</a:t>
            </a:r>
          </a:p>
          <a:p>
            <a:r>
              <a:rPr lang="fr-FR" sz="1000" dirty="0" smtClean="0"/>
              <a:t>20h15 : Débat  table ronde 2 (le sénior sur le marché du travail)</a:t>
            </a:r>
          </a:p>
          <a:p>
            <a:r>
              <a:rPr lang="fr-FR" sz="1000" dirty="0" smtClean="0"/>
              <a:t>21h15 : Questions de la salle</a:t>
            </a:r>
          </a:p>
          <a:p>
            <a:r>
              <a:rPr lang="fr-FR" sz="1000" dirty="0" smtClean="0"/>
              <a:t>21h30 </a:t>
            </a:r>
            <a:r>
              <a:rPr lang="fr-FR" sz="1000" dirty="0"/>
              <a:t>: </a:t>
            </a:r>
            <a:r>
              <a:rPr lang="fr-FR" sz="1000" dirty="0" smtClean="0"/>
              <a:t>Pot de l’amitié</a:t>
            </a:r>
            <a:endParaRPr lang="fr-FR" sz="1000" dirty="0"/>
          </a:p>
        </p:txBody>
      </p:sp>
      <p:sp>
        <p:nvSpPr>
          <p:cNvPr id="3077" name="AutoShape 15"/>
          <p:cNvSpPr>
            <a:spLocks noChangeArrowheads="1"/>
          </p:cNvSpPr>
          <p:nvPr/>
        </p:nvSpPr>
        <p:spPr bwMode="auto">
          <a:xfrm>
            <a:off x="4787900" y="5178234"/>
            <a:ext cx="4178300" cy="141446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Verdana" pitchFamily="34" charset="0"/>
            </a:endParaRPr>
          </a:p>
        </p:txBody>
      </p:sp>
      <p:sp>
        <p:nvSpPr>
          <p:cNvPr id="3078" name="Text Box 27"/>
          <p:cNvSpPr txBox="1">
            <a:spLocks noChangeArrowheads="1"/>
          </p:cNvSpPr>
          <p:nvPr/>
        </p:nvSpPr>
        <p:spPr bwMode="auto">
          <a:xfrm>
            <a:off x="4994275" y="5178234"/>
            <a:ext cx="2890838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fr-FR" sz="1000">
                <a:latin typeface="Verdana" pitchFamily="34" charset="0"/>
              </a:rPr>
              <a:t>Le G9+, initié en 1995, constitué en association depuis 2007, réunit en inter-groupes les clubs professionnels informatique, télécoms et multimédia, dont les membres sont issus de grands établissements de l’enseignement supérieur.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80963" y="43856"/>
            <a:ext cx="4389154" cy="360363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93D00"/>
            </a:prstShdw>
          </a:effectLst>
        </p:spPr>
        <p:txBody>
          <a:bodyPr wrap="none" anchor="ctr"/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Verdana" pitchFamily="34" charset="0"/>
              </a:rPr>
              <a:t>Les organisateurs</a:t>
            </a:r>
          </a:p>
        </p:txBody>
      </p:sp>
      <p:sp>
        <p:nvSpPr>
          <p:cNvPr id="3080" name="AutoShape 13"/>
          <p:cNvSpPr>
            <a:spLocks noChangeArrowheads="1"/>
          </p:cNvSpPr>
          <p:nvPr/>
        </p:nvSpPr>
        <p:spPr bwMode="auto">
          <a:xfrm>
            <a:off x="80963" y="548879"/>
            <a:ext cx="4389153" cy="6216954"/>
          </a:xfrm>
          <a:prstGeom prst="roundRect">
            <a:avLst>
              <a:gd name="adj" fmla="val 0"/>
            </a:avLst>
          </a:prstGeom>
          <a:noFill/>
          <a:ln w="38100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Text Box 26"/>
          <p:cNvSpPr txBox="1">
            <a:spLocks noChangeArrowheads="1"/>
          </p:cNvSpPr>
          <p:nvPr/>
        </p:nvSpPr>
        <p:spPr bwMode="auto">
          <a:xfrm>
            <a:off x="803467" y="6119502"/>
            <a:ext cx="29518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>
              <a:tabLst>
                <a:tab pos="622300" algn="l"/>
              </a:tabLst>
            </a:pPr>
            <a:r>
              <a:rPr lang="fr-FR" sz="900" b="1" dirty="0">
                <a:latin typeface="Verdana" pitchFamily="34" charset="0"/>
              </a:rPr>
              <a:t>Guy de Swiniarski</a:t>
            </a:r>
          </a:p>
          <a:p>
            <a:pPr marL="177800" indent="-177800">
              <a:buFont typeface="Wingdings" pitchFamily="2" charset="2"/>
              <a:buChar char="§"/>
              <a:tabLst>
                <a:tab pos="622300" algn="l"/>
              </a:tabLst>
            </a:pPr>
            <a:r>
              <a:rPr lang="fr-FR" sz="900" dirty="0" smtClean="0">
                <a:latin typeface="Verdana" pitchFamily="34" charset="0"/>
              </a:rPr>
              <a:t>Responsable du Club </a:t>
            </a:r>
            <a:r>
              <a:rPr lang="fr-FR" sz="900" dirty="0">
                <a:latin typeface="Verdana" pitchFamily="34" charset="0"/>
              </a:rPr>
              <a:t>ESSEC Business &amp; </a:t>
            </a:r>
            <a:r>
              <a:rPr lang="fr-FR" sz="900" dirty="0" smtClean="0">
                <a:latin typeface="Verdana" pitchFamily="34" charset="0"/>
              </a:rPr>
              <a:t>Technologie </a:t>
            </a:r>
            <a:endParaRPr lang="fr-FR" sz="900" dirty="0">
              <a:latin typeface="Verdana" pitchFamily="34" charset="0"/>
            </a:endParaRPr>
          </a:p>
          <a:p>
            <a:pPr marL="177800" indent="-177800">
              <a:buFontTx/>
              <a:buChar char="•"/>
              <a:tabLst>
                <a:tab pos="622300" algn="l"/>
              </a:tabLst>
            </a:pPr>
            <a:r>
              <a:rPr lang="fr-FR" sz="900" dirty="0">
                <a:latin typeface="Verdana" pitchFamily="34" charset="0"/>
              </a:rPr>
              <a:t>Manager de transition &amp; Directeur de projet</a:t>
            </a:r>
          </a:p>
        </p:txBody>
      </p:sp>
      <p:pic>
        <p:nvPicPr>
          <p:cNvPr id="3082" name="Picture 30" descr="DSC-1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083" y="6179721"/>
            <a:ext cx="467297" cy="58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4994275" y="6268847"/>
            <a:ext cx="35544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fr-FR" sz="1000" b="1">
                <a:latin typeface="Verdana" pitchFamily="34" charset="0"/>
              </a:rPr>
              <a:t>Information et inscription sur </a:t>
            </a:r>
            <a:r>
              <a:rPr lang="fr-FR" sz="1000" b="1">
                <a:latin typeface="Verdana" pitchFamily="34" charset="0"/>
                <a:hlinkClick r:id="rId4"/>
              </a:rPr>
              <a:t>www.G9plus.org</a:t>
            </a:r>
            <a:endParaRPr lang="fr-FR" sz="1000" b="1">
              <a:latin typeface="Verdana" pitchFamily="34" charset="0"/>
            </a:endParaRPr>
          </a:p>
        </p:txBody>
      </p:sp>
      <p:pic>
        <p:nvPicPr>
          <p:cNvPr id="3084" name="Picture 3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50175" y="5473509"/>
            <a:ext cx="11430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5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 wrap="none" rIns="53958" anchor="ctr">
            <a:spAutoFit/>
          </a:bodyPr>
          <a:lstStyle/>
          <a:p>
            <a:pPr eaLnBrk="0" hangingPunct="0"/>
            <a:r>
              <a:rPr lang="fr-FR" sz="500">
                <a:solidFill>
                  <a:srgbClr val="000000"/>
                </a:solidFill>
              </a:rPr>
              <a:t/>
            </a:r>
            <a:br>
              <a:rPr lang="fr-FR" sz="500">
                <a:solidFill>
                  <a:srgbClr val="000000"/>
                </a:solidFill>
              </a:rPr>
            </a:br>
            <a:endParaRPr lang="fr-FR" sz="600"/>
          </a:p>
          <a:p>
            <a:pPr eaLnBrk="0" hangingPunct="0"/>
            <a:endParaRPr lang="fr-FR"/>
          </a:p>
        </p:txBody>
      </p:sp>
      <p:sp>
        <p:nvSpPr>
          <p:cNvPr id="3086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 wrap="none" rIns="53958" anchor="ctr">
            <a:spAutoFit/>
          </a:bodyPr>
          <a:lstStyle/>
          <a:p>
            <a:pPr eaLnBrk="0" hangingPunct="0"/>
            <a:r>
              <a:rPr lang="fr-FR" sz="500">
                <a:solidFill>
                  <a:srgbClr val="000000"/>
                </a:solidFill>
              </a:rPr>
              <a:t/>
            </a:r>
            <a:br>
              <a:rPr lang="fr-FR" sz="500">
                <a:solidFill>
                  <a:srgbClr val="000000"/>
                </a:solidFill>
              </a:rPr>
            </a:br>
            <a:endParaRPr lang="fr-FR" sz="600"/>
          </a:p>
          <a:p>
            <a:pPr eaLnBrk="0" hangingPunct="0"/>
            <a:endParaRPr lang="fr-FR"/>
          </a:p>
        </p:txBody>
      </p:sp>
      <p:pic>
        <p:nvPicPr>
          <p:cNvPr id="3088" name="Picture 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45631" y="6188679"/>
            <a:ext cx="627259" cy="45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24340" y="2666873"/>
            <a:ext cx="1515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anchor="ctr">
            <a:spAutoFit/>
          </a:bodyPr>
          <a:lstStyle/>
          <a:p>
            <a:pPr>
              <a:defRPr/>
            </a:pPr>
            <a:endParaRPr lang="fr-FR"/>
          </a:p>
        </p:txBody>
      </p:sp>
      <p:pic>
        <p:nvPicPr>
          <p:cNvPr id="37" name="Picture 3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7900" y="1072536"/>
            <a:ext cx="835025" cy="605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45"/>
          <p:cNvSpPr txBox="1">
            <a:spLocks noChangeArrowheads="1"/>
          </p:cNvSpPr>
          <p:nvPr/>
        </p:nvSpPr>
        <p:spPr bwMode="auto">
          <a:xfrm>
            <a:off x="850309" y="2768801"/>
            <a:ext cx="23115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/>
            <a:r>
              <a:rPr lang="en-US" sz="900" b="1" dirty="0">
                <a:latin typeface="Verdana" pitchFamily="34" charset="0"/>
              </a:rPr>
              <a:t>Jean-Michel Huet</a:t>
            </a:r>
          </a:p>
          <a:p>
            <a:pPr marL="177800" indent="-177800">
              <a:buFont typeface="Wingdings" pitchFamily="2" charset="2"/>
              <a:buChar char="§"/>
            </a:pPr>
            <a:r>
              <a:rPr lang="en-US" sz="900" dirty="0">
                <a:latin typeface="Verdana" pitchFamily="34" charset="0"/>
              </a:rPr>
              <a:t>Club e-business Reims Management School</a:t>
            </a:r>
          </a:p>
          <a:p>
            <a:pPr marL="177800" indent="-177800">
              <a:buFont typeface="Wingdings" pitchFamily="2" charset="2"/>
              <a:buChar char="§"/>
            </a:pPr>
            <a:r>
              <a:rPr lang="en-US" sz="900" dirty="0" err="1" smtClean="0">
                <a:latin typeface="Verdana" pitchFamily="34" charset="0"/>
              </a:rPr>
              <a:t>Directeur</a:t>
            </a:r>
            <a:r>
              <a:rPr lang="en-US" sz="900" dirty="0" smtClean="0">
                <a:latin typeface="Verdana" pitchFamily="34" charset="0"/>
              </a:rPr>
              <a:t> </a:t>
            </a:r>
            <a:r>
              <a:rPr lang="en-US" sz="900" dirty="0" err="1" smtClean="0">
                <a:latin typeface="Verdana" pitchFamily="34" charset="0"/>
              </a:rPr>
              <a:t>Associé</a:t>
            </a:r>
            <a:r>
              <a:rPr lang="en-US" sz="900" dirty="0" smtClean="0">
                <a:latin typeface="Verdana" pitchFamily="34" charset="0"/>
              </a:rPr>
              <a:t>, </a:t>
            </a:r>
            <a:r>
              <a:rPr lang="en-US" sz="900" dirty="0">
                <a:latin typeface="Verdana" pitchFamily="34" charset="0"/>
              </a:rPr>
              <a:t>BearingPoint</a:t>
            </a:r>
          </a:p>
        </p:txBody>
      </p:sp>
      <p:pic>
        <p:nvPicPr>
          <p:cNvPr id="21" name="Picture 18" descr="LOGO RMS-NETWOR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90403" y="3068429"/>
            <a:ext cx="1193987" cy="245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4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5083" y="3573037"/>
            <a:ext cx="467297" cy="647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850309" y="3539485"/>
            <a:ext cx="26032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/>
            <a:r>
              <a:rPr lang="fr-FR" sz="900" b="1" dirty="0">
                <a:latin typeface="Verdana" pitchFamily="34" charset="0"/>
              </a:rPr>
              <a:t>Isabelle </a:t>
            </a:r>
            <a:r>
              <a:rPr lang="fr-FR" sz="900" b="1" dirty="0" err="1">
                <a:latin typeface="Verdana" pitchFamily="34" charset="0"/>
              </a:rPr>
              <a:t>Levavasseur</a:t>
            </a:r>
            <a:endParaRPr lang="fr-FR" sz="900" b="1" dirty="0">
              <a:latin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fr-FR" sz="900" dirty="0">
                <a:latin typeface="Verdana" pitchFamily="34" charset="0"/>
              </a:rPr>
              <a:t>Présidente club </a:t>
            </a:r>
            <a:r>
              <a:rPr lang="fr-FR" sz="900" dirty="0" err="1" smtClean="0">
                <a:latin typeface="Verdana" pitchFamily="34" charset="0"/>
              </a:rPr>
              <a:t>AgroInformatique</a:t>
            </a:r>
            <a:endParaRPr lang="fr-FR" sz="900" dirty="0" smtClean="0">
              <a:latin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fr-FR" sz="900" dirty="0" smtClean="0">
                <a:latin typeface="Verdana" pitchFamily="34" charset="0"/>
              </a:rPr>
              <a:t>Directeur </a:t>
            </a:r>
            <a:r>
              <a:rPr lang="fr-FR" sz="900" dirty="0">
                <a:latin typeface="Verdana" pitchFamily="34" charset="0"/>
              </a:rPr>
              <a:t>de projet PMP</a:t>
            </a:r>
            <a:r>
              <a:rPr lang="fr-FR" sz="900" dirty="0" smtClean="0">
                <a:latin typeface="Verdana" pitchFamily="34" charset="0"/>
              </a:rPr>
              <a:t>®, </a:t>
            </a:r>
            <a:r>
              <a:rPr lang="fr-FR" sz="900" dirty="0">
                <a:latin typeface="Verdana" pitchFamily="34" charset="0"/>
              </a:rPr>
              <a:t>Orange business services</a:t>
            </a:r>
          </a:p>
        </p:txBody>
      </p:sp>
      <p:pic>
        <p:nvPicPr>
          <p:cNvPr id="25" name="Picture 2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78703" y="3681753"/>
            <a:ext cx="719488" cy="266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F:\Essec\Conférence sénior IT du 27-09-2012\nadia robinet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84" y="4797887"/>
            <a:ext cx="467296" cy="5534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803467" y="4708102"/>
            <a:ext cx="2951802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/>
            <a:r>
              <a:rPr lang="fr-FR" sz="900" b="1" dirty="0" smtClean="0">
                <a:latin typeface="Verdana" pitchFamily="34" charset="0"/>
              </a:rPr>
              <a:t>Nadia Robinet</a:t>
            </a:r>
            <a:endParaRPr lang="fr-FR" sz="900" b="1" dirty="0">
              <a:latin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fr-FR" sz="900" dirty="0">
                <a:latin typeface="Verdana" pitchFamily="34" charset="0"/>
              </a:rPr>
              <a:t>Présidente </a:t>
            </a:r>
            <a:r>
              <a:rPr lang="fr-FR" sz="900" dirty="0" smtClean="0">
                <a:latin typeface="Verdana" pitchFamily="34" charset="0"/>
              </a:rPr>
              <a:t>AAE </a:t>
            </a:r>
            <a:r>
              <a:rPr lang="fr-FR" sz="900" dirty="0" err="1" smtClean="0">
                <a:latin typeface="Verdana" pitchFamily="34" charset="0"/>
              </a:rPr>
              <a:t>Ensimag</a:t>
            </a:r>
            <a:endParaRPr lang="fr-FR" sz="900" dirty="0">
              <a:latin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fr-FR" sz="900" dirty="0" smtClean="0"/>
              <a:t>Responsable RH de la Filière des Systèmes d'Information d'un groupe bancaire, entrepreneur ,</a:t>
            </a:r>
            <a:r>
              <a:rPr lang="fr-FR" sz="900" dirty="0" err="1" smtClean="0"/>
              <a:t>Executive</a:t>
            </a:r>
            <a:r>
              <a:rPr lang="fr-FR" sz="900" dirty="0" smtClean="0"/>
              <a:t> Coach/Praticien Narratif</a:t>
            </a:r>
            <a:endParaRPr lang="fr-FR" sz="900" dirty="0">
              <a:latin typeface="Verdana" pitchFamily="34" charset="0"/>
            </a:endParaRPr>
          </a:p>
        </p:txBody>
      </p:sp>
      <p:pic>
        <p:nvPicPr>
          <p:cNvPr id="1029" name="Picture 5" descr="logo groupe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269" y="4800620"/>
            <a:ext cx="672120" cy="430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 Box 45"/>
          <p:cNvSpPr txBox="1">
            <a:spLocks noChangeArrowheads="1"/>
          </p:cNvSpPr>
          <p:nvPr/>
        </p:nvSpPr>
        <p:spPr bwMode="auto">
          <a:xfrm>
            <a:off x="826529" y="1271404"/>
            <a:ext cx="282596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/>
            <a:r>
              <a:rPr lang="en-US" sz="900" b="1" dirty="0" smtClean="0">
                <a:latin typeface="Verdana" pitchFamily="34" charset="0"/>
              </a:rPr>
              <a:t>Valentine </a:t>
            </a:r>
            <a:r>
              <a:rPr lang="en-US" sz="900" b="1" dirty="0" err="1" smtClean="0">
                <a:latin typeface="Verdana" pitchFamily="34" charset="0"/>
              </a:rPr>
              <a:t>Ferreol</a:t>
            </a:r>
            <a:endParaRPr lang="en-US" sz="900" b="1" dirty="0">
              <a:latin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en-US" sz="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Présidente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fr-FR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Présidente </a:t>
            </a:r>
            <a:r>
              <a:rPr lang="fr-FR" sz="900" dirty="0">
                <a:latin typeface="Verdana" pitchFamily="34" charset="0"/>
                <a:ea typeface="Verdana" pitchFamily="34" charset="0"/>
                <a:cs typeface="Verdana" pitchFamily="34" charset="0"/>
              </a:rPr>
              <a:t>du Groupe Professionnel Informatique et télécom Arts et Métiers </a:t>
            </a:r>
            <a:r>
              <a:rPr lang="fr-FR" sz="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Paristech</a:t>
            </a:r>
            <a:r>
              <a:rPr lang="fr-FR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Présidente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l’Institut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G9+</a:t>
            </a:r>
            <a:endParaRPr lang="en-US" sz="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en-US" sz="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Directeur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des </a:t>
            </a:r>
            <a:r>
              <a:rPr lang="en-US" sz="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opérations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SSII</a:t>
            </a:r>
            <a:endParaRPr lang="en-US" sz="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3" name="Picture 3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23200" y="1087873"/>
            <a:ext cx="10699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C:\Users\gdeswiniarski\AppData\Local\Microsoft\Windows\Temporary Internet Files\Content.Outlook\IJSMHU9V\Photo Luc Domissy (2)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28" y="634628"/>
            <a:ext cx="480366" cy="5612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 Box 45"/>
          <p:cNvSpPr txBox="1">
            <a:spLocks noChangeArrowheads="1"/>
          </p:cNvSpPr>
          <p:nvPr/>
        </p:nvSpPr>
        <p:spPr bwMode="auto">
          <a:xfrm>
            <a:off x="850309" y="548879"/>
            <a:ext cx="2672114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/>
            <a:r>
              <a:rPr lang="en-US" sz="900" b="1" dirty="0" smtClean="0">
                <a:latin typeface="Verdana" pitchFamily="34" charset="0"/>
              </a:rPr>
              <a:t>Luc </a:t>
            </a:r>
            <a:r>
              <a:rPr lang="en-US" sz="900" b="1" dirty="0" err="1" smtClean="0">
                <a:latin typeface="Verdana" pitchFamily="34" charset="0"/>
              </a:rPr>
              <a:t>Domissy</a:t>
            </a:r>
            <a:endParaRPr lang="en-US" sz="900" b="1" dirty="0">
              <a:latin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en-US" sz="900" dirty="0" err="1" smtClean="0">
                <a:latin typeface="Verdana" pitchFamily="34" charset="0"/>
              </a:rPr>
              <a:t>Délégué</a:t>
            </a:r>
            <a:r>
              <a:rPr lang="en-US" sz="900" dirty="0" smtClean="0">
                <a:latin typeface="Verdana" pitchFamily="34" charset="0"/>
              </a:rPr>
              <a:t> du </a:t>
            </a:r>
            <a:r>
              <a:rPr lang="en-US" sz="900" dirty="0" err="1" smtClean="0">
                <a:latin typeface="Verdana" pitchFamily="34" charset="0"/>
              </a:rPr>
              <a:t>groupe</a:t>
            </a:r>
            <a:r>
              <a:rPr lang="en-US" sz="900" dirty="0" smtClean="0">
                <a:latin typeface="Verdana" pitchFamily="34" charset="0"/>
              </a:rPr>
              <a:t> </a:t>
            </a:r>
            <a:r>
              <a:rPr lang="en-US" sz="900" dirty="0" err="1" smtClean="0">
                <a:latin typeface="Verdana" pitchFamily="34" charset="0"/>
              </a:rPr>
              <a:t>professionnel</a:t>
            </a:r>
            <a:r>
              <a:rPr lang="en-US" sz="900" dirty="0" smtClean="0">
                <a:latin typeface="Verdana" pitchFamily="34" charset="0"/>
              </a:rPr>
              <a:t> TIC&amp; business des </a:t>
            </a:r>
            <a:r>
              <a:rPr lang="en-US" sz="900" dirty="0" err="1" smtClean="0">
                <a:latin typeface="Verdana" pitchFamily="34" charset="0"/>
              </a:rPr>
              <a:t>anciens</a:t>
            </a:r>
            <a:r>
              <a:rPr lang="en-US" sz="900" dirty="0" smtClean="0">
                <a:latin typeface="Verdana" pitchFamily="34" charset="0"/>
              </a:rPr>
              <a:t> ESCP-Europe</a:t>
            </a:r>
            <a:endParaRPr lang="en-US" sz="900" dirty="0">
              <a:latin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en-US" sz="900" dirty="0" err="1" smtClean="0">
                <a:latin typeface="Verdana" pitchFamily="34" charset="0"/>
              </a:rPr>
              <a:t>Directeur</a:t>
            </a:r>
            <a:r>
              <a:rPr lang="en-US" sz="900" dirty="0" smtClean="0">
                <a:latin typeface="Verdana" pitchFamily="34" charset="0"/>
              </a:rPr>
              <a:t> de </a:t>
            </a:r>
            <a:r>
              <a:rPr lang="en-US" sz="900" dirty="0" err="1">
                <a:latin typeface="Verdana" pitchFamily="34" charset="0"/>
              </a:rPr>
              <a:t>G</a:t>
            </a:r>
            <a:r>
              <a:rPr lang="en-US" sz="900" dirty="0" err="1" smtClean="0">
                <a:latin typeface="Verdana" pitchFamily="34" charset="0"/>
              </a:rPr>
              <a:t>rands</a:t>
            </a:r>
            <a:r>
              <a:rPr lang="en-US" sz="900" dirty="0" smtClean="0">
                <a:latin typeface="Verdana" pitchFamily="34" charset="0"/>
              </a:rPr>
              <a:t> </a:t>
            </a:r>
            <a:r>
              <a:rPr lang="en-US" sz="900" dirty="0" err="1">
                <a:latin typeface="Verdana" pitchFamily="34" charset="0"/>
              </a:rPr>
              <a:t>C</a:t>
            </a:r>
            <a:r>
              <a:rPr lang="en-US" sz="900" dirty="0" err="1" smtClean="0">
                <a:latin typeface="Verdana" pitchFamily="34" charset="0"/>
              </a:rPr>
              <a:t>omptes</a:t>
            </a:r>
            <a:r>
              <a:rPr lang="en-US" sz="900" dirty="0" smtClean="0">
                <a:latin typeface="Verdana" pitchFamily="34" charset="0"/>
              </a:rPr>
              <a:t>, Klee Group</a:t>
            </a:r>
            <a:endParaRPr lang="en-US" sz="900" dirty="0">
              <a:latin typeface="Verdana" pitchFamily="34" charset="0"/>
            </a:endParaRPr>
          </a:p>
        </p:txBody>
      </p:sp>
      <p:pic>
        <p:nvPicPr>
          <p:cNvPr id="1028" name="Picture 4" descr="logo group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495" y="652049"/>
            <a:ext cx="695443" cy="3477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66654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logo group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531" y="5473509"/>
            <a:ext cx="940889" cy="4704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803467" y="5475580"/>
            <a:ext cx="27557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/>
            <a:r>
              <a:rPr lang="fr-FR" sz="900" b="1" dirty="0" smtClean="0">
                <a:latin typeface="Verdana" pitchFamily="34" charset="0"/>
              </a:rPr>
              <a:t>Gil </a:t>
            </a:r>
            <a:r>
              <a:rPr lang="fr-FR" sz="900" b="1" dirty="0" err="1" smtClean="0">
                <a:latin typeface="Verdana" pitchFamily="34" charset="0"/>
              </a:rPr>
              <a:t>Savel</a:t>
            </a:r>
            <a:endParaRPr lang="fr-FR" sz="900" b="1" dirty="0">
              <a:latin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fr-FR" sz="900" dirty="0" smtClean="0">
                <a:latin typeface="Verdana" pitchFamily="34" charset="0"/>
              </a:rPr>
              <a:t>Président </a:t>
            </a:r>
            <a:r>
              <a:rPr lang="fr-FR" sz="900" dirty="0">
                <a:latin typeface="Verdana" pitchFamily="34" charset="0"/>
              </a:rPr>
              <a:t>club </a:t>
            </a:r>
            <a:r>
              <a:rPr lang="fr-FR" sz="900" dirty="0" smtClean="0">
                <a:latin typeface="Verdana" pitchFamily="34" charset="0"/>
              </a:rPr>
              <a:t>SI GEM GN</a:t>
            </a:r>
            <a:endParaRPr lang="fr-FR" sz="900" dirty="0">
              <a:latin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fr-FR" sz="900" dirty="0" smtClean="0">
                <a:latin typeface="Verdana" pitchFamily="34" charset="0"/>
              </a:rPr>
              <a:t>Manager en Organisation des Systèmes d’Information</a:t>
            </a:r>
            <a:endParaRPr lang="fr-FR" sz="900" dirty="0">
              <a:latin typeface="Verdana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603975" y="1449791"/>
            <a:ext cx="790445" cy="52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11237" y="1333709"/>
            <a:ext cx="480365" cy="64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2014" y="2836521"/>
            <a:ext cx="480365" cy="597348"/>
          </a:xfrm>
          <a:prstGeom prst="rect">
            <a:avLst/>
          </a:prstGeom>
        </p:spPr>
      </p:pic>
      <p:pic>
        <p:nvPicPr>
          <p:cNvPr id="7" name="9B832753-3B11-4349-8A85-67113804A7C3" descr="9B832753-3B11-4349-8A85-67113804A7C3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15083" y="5475580"/>
            <a:ext cx="467297" cy="57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://www.asso-supelec.org/photos/1968136mo-2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07274" y="4219558"/>
            <a:ext cx="475106" cy="488544"/>
          </a:xfrm>
          <a:prstGeom prst="rect">
            <a:avLst/>
          </a:prstGeom>
          <a:noFill/>
        </p:spPr>
      </p:pic>
      <p:sp>
        <p:nvSpPr>
          <p:cNvPr id="40" name="Text Box 34"/>
          <p:cNvSpPr txBox="1">
            <a:spLocks noChangeArrowheads="1"/>
          </p:cNvSpPr>
          <p:nvPr/>
        </p:nvSpPr>
        <p:spPr bwMode="auto">
          <a:xfrm>
            <a:off x="826529" y="4151556"/>
            <a:ext cx="26270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/>
            <a:r>
              <a:rPr lang="fr-FR" sz="900" b="1" dirty="0" smtClean="0">
                <a:latin typeface="Verdana" pitchFamily="34" charset="0"/>
              </a:rPr>
              <a:t>Michel Olive</a:t>
            </a:r>
            <a:endParaRPr lang="fr-FR" sz="900" b="1" dirty="0">
              <a:latin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fr-FR" sz="900" dirty="0" smtClean="0">
                <a:latin typeface="Verdana" pitchFamily="34" charset="0"/>
              </a:rPr>
              <a:t>Président </a:t>
            </a:r>
            <a:r>
              <a:rPr lang="fr-FR" sz="900" dirty="0" err="1" smtClean="0">
                <a:latin typeface="Verdana" pitchFamily="34" charset="0"/>
              </a:rPr>
              <a:t>Supelec</a:t>
            </a:r>
            <a:r>
              <a:rPr lang="fr-FR" sz="900" dirty="0" smtClean="0">
                <a:latin typeface="Verdana" pitchFamily="34" charset="0"/>
              </a:rPr>
              <a:t> Informatique et </a:t>
            </a:r>
            <a:r>
              <a:rPr lang="fr-FR" sz="900" dirty="0" err="1" smtClean="0">
                <a:latin typeface="Verdana" pitchFamily="34" charset="0"/>
              </a:rPr>
              <a:t>telecom</a:t>
            </a:r>
            <a:endParaRPr lang="fr-FR" sz="900" dirty="0" smtClean="0">
              <a:latin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fr-FR" sz="900" dirty="0" smtClean="0">
                <a:latin typeface="Verdana" pitchFamily="34" charset="0"/>
              </a:rPr>
              <a:t>Consultant</a:t>
            </a:r>
            <a:endParaRPr lang="fr-FR" sz="900" dirty="0">
              <a:latin typeface="Verdana" pitchFamily="34" charset="0"/>
            </a:endParaRPr>
          </a:p>
        </p:txBody>
      </p:sp>
      <p:pic>
        <p:nvPicPr>
          <p:cNvPr id="4100" name="Picture 4" descr="logo groupe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3559201" y="4201196"/>
            <a:ext cx="806132" cy="403067"/>
          </a:xfrm>
          <a:prstGeom prst="rect">
            <a:avLst/>
          </a:prstGeom>
          <a:noFill/>
        </p:spPr>
      </p:pic>
      <p:pic>
        <p:nvPicPr>
          <p:cNvPr id="4" name="Picture 2" descr="http://t2.gstatic.com/images?q=tbn:ANd9GcR35N-2KvMivFZPbxESgFwqMWtLVPEZJZWyJODKhcXOP1PXMZDJVksYgixy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17731" y="2105023"/>
            <a:ext cx="479624" cy="603181"/>
          </a:xfrm>
          <a:prstGeom prst="rect">
            <a:avLst/>
          </a:prstGeom>
          <a:noFill/>
        </p:spPr>
      </p:pic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850309" y="2159042"/>
            <a:ext cx="2223098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/>
            <a:r>
              <a:rPr lang="en-US" sz="900" b="1" dirty="0" smtClean="0">
                <a:latin typeface="Verdana" pitchFamily="34" charset="0"/>
              </a:rPr>
              <a:t>Corinne </a:t>
            </a:r>
            <a:r>
              <a:rPr lang="en-US" sz="900" b="1" dirty="0" err="1" smtClean="0">
                <a:latin typeface="Verdana" pitchFamily="34" charset="0"/>
              </a:rPr>
              <a:t>Forasacco</a:t>
            </a:r>
            <a:endParaRPr lang="en-US" sz="900" b="1" dirty="0">
              <a:latin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en-US" sz="900" dirty="0" smtClean="0">
                <a:latin typeface="Verdana" pitchFamily="34" charset="0"/>
              </a:rPr>
              <a:t>Responsible du club ESSEC RH</a:t>
            </a:r>
            <a:endParaRPr lang="en-US" sz="900" dirty="0">
              <a:latin typeface="Verdana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en-US" sz="900" dirty="0" smtClean="0">
                <a:latin typeface="Verdana" pitchFamily="34" charset="0"/>
              </a:rPr>
              <a:t>Partner, Alma Alter consulting</a:t>
            </a:r>
            <a:endParaRPr lang="en-US" sz="900" dirty="0">
              <a:latin typeface="Verdana" pitchFamily="34" charset="0"/>
            </a:endParaRPr>
          </a:p>
        </p:txBody>
      </p:sp>
      <p:pic>
        <p:nvPicPr>
          <p:cNvPr id="43" name="Picture 3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85519" y="2270457"/>
            <a:ext cx="687371" cy="49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11"/>
          <p:cNvSpPr>
            <a:spLocks noChangeArrowheads="1"/>
          </p:cNvSpPr>
          <p:nvPr/>
        </p:nvSpPr>
        <p:spPr bwMode="auto">
          <a:xfrm>
            <a:off x="244475" y="68263"/>
            <a:ext cx="4208463" cy="336550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93D00"/>
            </a:prstShdw>
          </a:effectLst>
        </p:spPr>
        <p:txBody>
          <a:bodyPr wrap="none" anchor="ctr"/>
          <a:lstStyle/>
          <a:p>
            <a:pPr algn="ctr"/>
            <a:r>
              <a:rPr lang="fr-FR" sz="2400" b="1">
                <a:solidFill>
                  <a:schemeClr val="bg1"/>
                </a:solidFill>
                <a:latin typeface="Verdana" pitchFamily="34" charset="0"/>
              </a:rPr>
              <a:t>Les enjeux identifiés</a:t>
            </a:r>
          </a:p>
        </p:txBody>
      </p:sp>
      <p:sp>
        <p:nvSpPr>
          <p:cNvPr id="1030" name="AutoShape 12"/>
          <p:cNvSpPr>
            <a:spLocks noChangeArrowheads="1"/>
          </p:cNvSpPr>
          <p:nvPr/>
        </p:nvSpPr>
        <p:spPr bwMode="auto">
          <a:xfrm>
            <a:off x="4787900" y="68263"/>
            <a:ext cx="4105275" cy="336550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93D00"/>
            </a:prstShdw>
          </a:effectLst>
        </p:spPr>
        <p:txBody>
          <a:bodyPr wrap="none" anchor="ctr"/>
          <a:lstStyle/>
          <a:p>
            <a:pPr algn="ctr"/>
            <a:r>
              <a:rPr lang="fr-FR" sz="2400" b="1">
                <a:solidFill>
                  <a:schemeClr val="bg1"/>
                </a:solidFill>
                <a:latin typeface="Verdana" pitchFamily="34" charset="0"/>
              </a:rPr>
              <a:t>Les intervenants</a:t>
            </a:r>
          </a:p>
        </p:txBody>
      </p:sp>
      <p:sp>
        <p:nvSpPr>
          <p:cNvPr id="1031" name="AutoShape 16"/>
          <p:cNvSpPr>
            <a:spLocks noChangeArrowheads="1"/>
          </p:cNvSpPr>
          <p:nvPr/>
        </p:nvSpPr>
        <p:spPr bwMode="auto">
          <a:xfrm>
            <a:off x="4803774" y="555955"/>
            <a:ext cx="4073525" cy="2962835"/>
          </a:xfrm>
          <a:prstGeom prst="roundRect">
            <a:avLst>
              <a:gd name="adj" fmla="val 0"/>
            </a:avLst>
          </a:prstGeom>
          <a:noFill/>
          <a:ln w="38100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Verdana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44475" y="555955"/>
            <a:ext cx="4240213" cy="620679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 dirty="0" smtClean="0"/>
          </a:p>
          <a:p>
            <a:r>
              <a:rPr lang="fr-FR" sz="1100" dirty="0" smtClean="0"/>
              <a:t>L’emploi </a:t>
            </a:r>
            <a:r>
              <a:rPr lang="fr-FR" sz="1100" dirty="0"/>
              <a:t>des séniors dans les NTIC : une fin de carrière à 45 ans ou de nouvelles voies à explorer </a:t>
            </a:r>
            <a:r>
              <a:rPr lang="fr-FR" sz="1100" dirty="0" smtClean="0"/>
              <a:t>?</a:t>
            </a:r>
          </a:p>
          <a:p>
            <a:endParaRPr lang="fr-FR" sz="1100" dirty="0" smtClean="0"/>
          </a:p>
          <a:p>
            <a:r>
              <a:rPr lang="en-US" sz="1100" dirty="0" smtClean="0"/>
              <a:t>·</a:t>
            </a:r>
            <a:r>
              <a:rPr lang="fr-FR" sz="1100" dirty="0"/>
              <a:t> </a:t>
            </a:r>
            <a:r>
              <a:rPr lang="fr-FR" sz="1100" dirty="0" smtClean="0"/>
              <a:t>Les </a:t>
            </a:r>
            <a:r>
              <a:rPr lang="fr-FR" sz="1100" dirty="0"/>
              <a:t>entreprises face aux séniors: lever les préjugés! Quels sont-ils ? </a:t>
            </a:r>
            <a:r>
              <a:rPr lang="fr-FR" sz="1100" dirty="0" smtClean="0"/>
              <a:t>  Comment </a:t>
            </a:r>
            <a:r>
              <a:rPr lang="fr-FR" sz="1100" dirty="0"/>
              <a:t>mieux employer et recruter des seniors </a:t>
            </a:r>
            <a:r>
              <a:rPr lang="fr-FR" sz="1100" dirty="0" smtClean="0"/>
              <a:t>?</a:t>
            </a:r>
          </a:p>
          <a:p>
            <a:endParaRPr lang="fr-FR" sz="1100" dirty="0"/>
          </a:p>
          <a:p>
            <a:r>
              <a:rPr lang="en-US" sz="1100" dirty="0"/>
              <a:t>·</a:t>
            </a:r>
            <a:r>
              <a:rPr lang="fr-FR" sz="1100" dirty="0"/>
              <a:t> </a:t>
            </a:r>
            <a:r>
              <a:rPr lang="fr-FR" sz="1100" dirty="0" smtClean="0"/>
              <a:t>Les </a:t>
            </a:r>
            <a:r>
              <a:rPr lang="fr-FR" sz="1100" dirty="0"/>
              <a:t>seniors face à l’entreprise: lever les préjugés! Qui sont-ils ? Comment utiliser la flexibilité pour favoriser l’employabilité des seniors </a:t>
            </a:r>
            <a:r>
              <a:rPr lang="fr-FR" sz="1100" dirty="0" smtClean="0"/>
              <a:t>?</a:t>
            </a:r>
          </a:p>
          <a:p>
            <a:endParaRPr lang="fr-FR" sz="1100" dirty="0"/>
          </a:p>
          <a:p>
            <a:r>
              <a:rPr lang="en-US" sz="1100" dirty="0"/>
              <a:t>·</a:t>
            </a:r>
            <a:r>
              <a:rPr lang="fr-FR" sz="1100" dirty="0"/>
              <a:t> </a:t>
            </a:r>
            <a:r>
              <a:rPr lang="fr-FR" sz="1100" dirty="0" smtClean="0"/>
              <a:t>Les </a:t>
            </a:r>
            <a:r>
              <a:rPr lang="fr-FR" sz="1100" dirty="0"/>
              <a:t>dispositions prises pour favoriser l’emploi des seniors dans le cadre de la diversité: outils, modèles et exemples ayant permis d’améliorer l’emploi de seniors</a:t>
            </a:r>
            <a:r>
              <a:rPr lang="fr-FR" sz="1100" dirty="0" smtClean="0"/>
              <a:t>?</a:t>
            </a:r>
          </a:p>
          <a:p>
            <a:endParaRPr lang="fr-FR" sz="1100" dirty="0"/>
          </a:p>
          <a:p>
            <a:r>
              <a:rPr lang="en-US" sz="1100" dirty="0"/>
              <a:t>·</a:t>
            </a:r>
            <a:r>
              <a:rPr lang="fr-FR" sz="1100" dirty="0"/>
              <a:t> </a:t>
            </a:r>
            <a:r>
              <a:rPr lang="fr-FR" sz="1100" dirty="0" smtClean="0"/>
              <a:t>En </a:t>
            </a:r>
            <a:r>
              <a:rPr lang="fr-FR" sz="1100" dirty="0"/>
              <a:t>dehors du CDI il y a des modèles qui permettent d’améliorer l’employabilité et la </a:t>
            </a:r>
            <a:r>
              <a:rPr lang="fr-FR" sz="1100" dirty="0" smtClean="0"/>
              <a:t>mobilité</a:t>
            </a:r>
          </a:p>
          <a:p>
            <a:endParaRPr lang="fr-FR" sz="1100" dirty="0"/>
          </a:p>
          <a:p>
            <a:r>
              <a:rPr lang="en-US" sz="1100" dirty="0"/>
              <a:t>·</a:t>
            </a:r>
            <a:r>
              <a:rPr lang="fr-FR" sz="1100" dirty="0"/>
              <a:t> </a:t>
            </a:r>
            <a:r>
              <a:rPr lang="fr-FR" sz="1100" dirty="0" smtClean="0"/>
              <a:t>Le </a:t>
            </a:r>
            <a:r>
              <a:rPr lang="fr-FR" sz="1100" dirty="0"/>
              <a:t>portage salarial » Trouver des missions de conseil en entreprise grâce au portage </a:t>
            </a:r>
            <a:r>
              <a:rPr lang="fr-FR" sz="1100" dirty="0" smtClean="0"/>
              <a:t>salarial</a:t>
            </a:r>
          </a:p>
          <a:p>
            <a:endParaRPr lang="fr-FR" sz="1100" dirty="0"/>
          </a:p>
          <a:p>
            <a:r>
              <a:rPr lang="en-US" sz="1100" dirty="0"/>
              <a:t>·</a:t>
            </a:r>
            <a:r>
              <a:rPr lang="fr-FR" sz="1100" dirty="0"/>
              <a:t> </a:t>
            </a:r>
            <a:r>
              <a:rPr lang="fr-FR" sz="1100" dirty="0" smtClean="0"/>
              <a:t>« </a:t>
            </a:r>
            <a:r>
              <a:rPr lang="fr-FR" sz="1100" dirty="0"/>
              <a:t>Le management de transition » Comment permettre aux entreprises de bénéficier de l’expertise des seniors et aux seniors de garantir leur </a:t>
            </a:r>
            <a:r>
              <a:rPr lang="fr-FR" sz="1100" dirty="0" smtClean="0"/>
              <a:t>employabilité</a:t>
            </a:r>
          </a:p>
          <a:p>
            <a:endParaRPr lang="fr-FR" sz="1100" dirty="0"/>
          </a:p>
          <a:p>
            <a:r>
              <a:rPr lang="en-US" sz="1100" dirty="0"/>
              <a:t>·</a:t>
            </a:r>
            <a:r>
              <a:rPr lang="fr-FR" sz="1100" dirty="0"/>
              <a:t> </a:t>
            </a:r>
            <a:r>
              <a:rPr lang="fr-FR" sz="1100" dirty="0" smtClean="0"/>
              <a:t>Gestion </a:t>
            </a:r>
            <a:r>
              <a:rPr lang="fr-FR" sz="1100" dirty="0"/>
              <a:t>des séniors au sein des entreprises de </a:t>
            </a:r>
            <a:r>
              <a:rPr lang="fr-FR" sz="1100" dirty="0" smtClean="0"/>
              <a:t>l’IT</a:t>
            </a:r>
          </a:p>
          <a:p>
            <a:endParaRPr lang="fr-FR" sz="1100" dirty="0" smtClean="0"/>
          </a:p>
          <a:p>
            <a:endParaRPr lang="fr-FR" sz="1100" smtClean="0"/>
          </a:p>
          <a:p>
            <a:r>
              <a:rPr lang="fr-FR" sz="1100" smtClean="0"/>
              <a:t>Pour </a:t>
            </a:r>
            <a:r>
              <a:rPr lang="fr-FR" sz="1100" dirty="0" smtClean="0"/>
              <a:t>répondre à ses questions, nous invitons en deux tables rondes :</a:t>
            </a:r>
          </a:p>
          <a:p>
            <a:endParaRPr lang="fr-FR" sz="1100" dirty="0" smtClean="0"/>
          </a:p>
          <a:p>
            <a:r>
              <a:rPr lang="fr-FR" sz="1100" dirty="0" smtClean="0"/>
              <a:t>•Table ronde 1 : gestion des séniors présent en entreprise</a:t>
            </a:r>
          </a:p>
          <a:p>
            <a:r>
              <a:rPr lang="fr-FR" sz="1100" dirty="0" smtClean="0"/>
              <a:t>•Table ronde 2 : le sénior en recherche sur le marché du travail</a:t>
            </a:r>
          </a:p>
          <a:p>
            <a:endParaRPr lang="fr-FR" sz="1200" dirty="0"/>
          </a:p>
          <a:p>
            <a:r>
              <a:rPr lang="fr-FR" sz="900" b="1" dirty="0"/>
              <a:t> </a:t>
            </a:r>
            <a:endParaRPr lang="fr-FR" sz="900" dirty="0"/>
          </a:p>
          <a:p>
            <a:endParaRPr lang="fr-FR" sz="900" dirty="0"/>
          </a:p>
          <a:p>
            <a:pPr marL="182563" indent="-182563"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endParaRPr lang="fr-FR" sz="800" b="1" dirty="0" smtClean="0">
              <a:latin typeface="+mn-lt"/>
            </a:endParaRPr>
          </a:p>
          <a:p>
            <a:pPr marL="182563" indent="-182563"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endParaRPr lang="fr-FR" sz="800" b="1" dirty="0" smtClean="0">
              <a:latin typeface="+mn-lt"/>
            </a:endParaRPr>
          </a:p>
          <a:p>
            <a:pPr marL="182563" indent="-182563"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  <a:defRPr/>
            </a:pPr>
            <a:endParaRPr lang="fr-FR" sz="800" b="1" dirty="0">
              <a:latin typeface="+mn-lt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5" name="Text Box 45"/>
          <p:cNvSpPr txBox="1">
            <a:spLocks noChangeArrowheads="1"/>
          </p:cNvSpPr>
          <p:nvPr/>
        </p:nvSpPr>
        <p:spPr bwMode="auto">
          <a:xfrm>
            <a:off x="5835054" y="1219231"/>
            <a:ext cx="27300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b="1" dirty="0"/>
              <a:t>Dominique </a:t>
            </a:r>
            <a:r>
              <a:rPr lang="fr-FR" sz="1000" b="1" dirty="0" err="1"/>
              <a:t>Duflo</a:t>
            </a:r>
            <a:r>
              <a:rPr lang="fr-FR" sz="1000" dirty="0"/>
              <a:t>, </a:t>
            </a:r>
            <a:endParaRPr lang="fr-FR" sz="1000" dirty="0" smtClean="0"/>
          </a:p>
          <a:p>
            <a:r>
              <a:rPr lang="fr-FR" sz="1000" dirty="0" smtClean="0"/>
              <a:t>Dirigeant </a:t>
            </a:r>
            <a:r>
              <a:rPr lang="fr-FR" sz="1000" dirty="0"/>
              <a:t>chez Valeur RH</a:t>
            </a:r>
            <a:r>
              <a:rPr lang="fr-FR" sz="1000" b="1" dirty="0"/>
              <a:t> </a:t>
            </a:r>
            <a:endParaRPr lang="fr-FR" sz="1000" dirty="0"/>
          </a:p>
        </p:txBody>
      </p: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5803379" y="3527185"/>
            <a:ext cx="276170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685800" algn="l"/>
              </a:tabLst>
            </a:pPr>
            <a:r>
              <a:rPr lang="fr-FR" sz="1000" b="1" dirty="0"/>
              <a:t>Alain </a:t>
            </a:r>
            <a:r>
              <a:rPr lang="fr-FR" sz="1000" b="1" dirty="0" err="1"/>
              <a:t>Desouche</a:t>
            </a:r>
            <a:r>
              <a:rPr lang="fr-FR" sz="1000" dirty="0"/>
              <a:t>, </a:t>
            </a:r>
            <a:endParaRPr lang="fr-FR" sz="1000" dirty="0" smtClean="0"/>
          </a:p>
          <a:p>
            <a:pPr>
              <a:tabLst>
                <a:tab pos="685800" algn="l"/>
              </a:tabLst>
            </a:pPr>
            <a:r>
              <a:rPr lang="fr-FR" sz="1000" dirty="0" err="1" smtClean="0"/>
              <a:t>Controleur</a:t>
            </a:r>
            <a:r>
              <a:rPr lang="fr-FR" sz="1000" dirty="0" smtClean="0"/>
              <a:t> </a:t>
            </a:r>
            <a:r>
              <a:rPr lang="fr-FR" sz="1000" dirty="0"/>
              <a:t>de Gestion chez OSIATIS, Président du réseau Oudinot</a:t>
            </a:r>
            <a:endParaRPr lang="fr-FR" sz="1000" dirty="0">
              <a:latin typeface="+mj-lt"/>
            </a:endParaRPr>
          </a:p>
        </p:txBody>
      </p:sp>
      <p:pic>
        <p:nvPicPr>
          <p:cNvPr id="14" name="Image 13" descr="F:\Essec\Conférence sénior IT du 27-09-2012\ddufl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767" y="1159866"/>
            <a:ext cx="660060" cy="7603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Alain Desouche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296" y="3518791"/>
            <a:ext cx="621325" cy="7514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cid:08C4F924-6A16-4460-8B95-0F95D8895998"/>
          <p:cNvPicPr/>
          <p:nvPr/>
        </p:nvPicPr>
        <p:blipFill>
          <a:blip r:embed="rId5" r:link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767" y="5893702"/>
            <a:ext cx="629854" cy="869048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 Box 45"/>
          <p:cNvSpPr txBox="1">
            <a:spLocks noChangeArrowheads="1"/>
          </p:cNvSpPr>
          <p:nvPr/>
        </p:nvSpPr>
        <p:spPr bwMode="auto">
          <a:xfrm>
            <a:off x="5771554" y="5988598"/>
            <a:ext cx="29761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685800" algn="l"/>
              </a:tabLst>
            </a:pPr>
            <a:r>
              <a:rPr lang="fr-FR" sz="1000" b="1" dirty="0"/>
              <a:t>Franck Lacombe, </a:t>
            </a:r>
            <a:endParaRPr lang="fr-FR" sz="1000" b="1" dirty="0" smtClean="0"/>
          </a:p>
          <a:p>
            <a:pPr>
              <a:tabLst>
                <a:tab pos="685800" algn="l"/>
              </a:tabLst>
            </a:pPr>
            <a:r>
              <a:rPr lang="fr-FR" sz="1000" dirty="0" smtClean="0"/>
              <a:t>Président </a:t>
            </a:r>
            <a:r>
              <a:rPr lang="fr-FR" sz="1000" dirty="0"/>
              <a:t>de l’association Escape, Président de RES-IT, Co-fondateur de IT-Senior-Managers. Président </a:t>
            </a:r>
            <a:r>
              <a:rPr lang="fr-FR" sz="1000" dirty="0" err="1"/>
              <a:t>Evolena</a:t>
            </a:r>
            <a:endParaRPr lang="fr-FR" sz="1000" b="1" dirty="0"/>
          </a:p>
        </p:txBody>
      </p:sp>
      <p:sp>
        <p:nvSpPr>
          <p:cNvPr id="20" name="AutoShape 16"/>
          <p:cNvSpPr>
            <a:spLocks noChangeArrowheads="1"/>
          </p:cNvSpPr>
          <p:nvPr/>
        </p:nvSpPr>
        <p:spPr bwMode="auto">
          <a:xfrm>
            <a:off x="4803773" y="3518790"/>
            <a:ext cx="4073525" cy="3243959"/>
          </a:xfrm>
          <a:prstGeom prst="roundRect">
            <a:avLst>
              <a:gd name="adj" fmla="val 0"/>
            </a:avLst>
          </a:prstGeom>
          <a:noFill/>
          <a:ln w="38100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Verdana" pitchFamily="34" charset="0"/>
            </a:endParaRPr>
          </a:p>
        </p:txBody>
      </p:sp>
      <p:pic>
        <p:nvPicPr>
          <p:cNvPr id="21" name="Image 20" descr="F:\Essec\Conférence sénior IT du 27-09-2012\Vincent-Giolito-26mar12.jpeg"/>
          <p:cNvPicPr/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238" y="1920205"/>
            <a:ext cx="668589" cy="8222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5803379" y="2026310"/>
            <a:ext cx="27283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dirty="0"/>
              <a:t>Vincent </a:t>
            </a:r>
            <a:r>
              <a:rPr lang="fr-FR" sz="1000" b="1" dirty="0" err="1"/>
              <a:t>Giolito</a:t>
            </a:r>
            <a:r>
              <a:rPr lang="fr-FR" sz="1000" dirty="0"/>
              <a:t>, </a:t>
            </a:r>
            <a:endParaRPr lang="fr-FR" sz="1000" dirty="0" smtClean="0"/>
          </a:p>
          <a:p>
            <a:r>
              <a:rPr lang="fr-FR" sz="1000" dirty="0" smtClean="0"/>
              <a:t>Président </a:t>
            </a:r>
            <a:r>
              <a:rPr lang="fr-FR" sz="1000" dirty="0"/>
              <a:t>Nouvelle-Carrière</a:t>
            </a:r>
          </a:p>
        </p:txBody>
      </p:sp>
      <p:pic>
        <p:nvPicPr>
          <p:cNvPr id="22" name="Image 21" descr="cid:3ADC880C-6981-4D65-B557-FB5925E138E9"/>
          <p:cNvPicPr/>
          <p:nvPr/>
        </p:nvPicPr>
        <p:blipFill>
          <a:blip r:embed="rId8" r:link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047" y="4270200"/>
            <a:ext cx="626574" cy="8493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5803379" y="4261183"/>
            <a:ext cx="27113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dirty="0" smtClean="0"/>
              <a:t>Pierre-Dominique </a:t>
            </a:r>
            <a:r>
              <a:rPr lang="fr-FR" sz="1000" b="1" dirty="0"/>
              <a:t>Henry</a:t>
            </a:r>
            <a:r>
              <a:rPr lang="fr-FR" sz="1000" dirty="0"/>
              <a:t>, Associé d'</a:t>
            </a:r>
            <a:r>
              <a:rPr lang="fr-FR" sz="1000" dirty="0" err="1"/>
              <a:t>Eurosearch</a:t>
            </a:r>
            <a:r>
              <a:rPr lang="fr-FR" sz="1000" dirty="0"/>
              <a:t> &amp; Associés, responsable de </a:t>
            </a:r>
            <a:r>
              <a:rPr lang="fr-FR" sz="1000" dirty="0" err="1"/>
              <a:t>Transitio</a:t>
            </a:r>
            <a:r>
              <a:rPr lang="fr-FR" sz="1000" dirty="0"/>
              <a:t>, cabinet de management de </a:t>
            </a:r>
            <a:r>
              <a:rPr lang="fr-FR" sz="1000" dirty="0" smtClean="0"/>
              <a:t>transition</a:t>
            </a:r>
            <a:endParaRPr lang="fr-FR" sz="1000" dirty="0"/>
          </a:p>
        </p:txBody>
      </p:sp>
      <p:pic>
        <p:nvPicPr>
          <p:cNvPr id="23" name="Image 22" descr="F:\Essec\Conférence sénior IT du 27-09-2012\Annick_Heuga_ITG_103581_V1_4x4-330dpi.jpg"/>
          <p:cNvPicPr/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766" y="5161882"/>
            <a:ext cx="621325" cy="7318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5771554" y="5119550"/>
            <a:ext cx="28893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dirty="0"/>
              <a:t>Annick </a:t>
            </a:r>
            <a:r>
              <a:rPr lang="fr-FR" sz="1000" b="1" dirty="0" err="1"/>
              <a:t>Heuga</a:t>
            </a:r>
            <a:r>
              <a:rPr lang="fr-FR" sz="1000" b="1" dirty="0"/>
              <a:t>, </a:t>
            </a:r>
            <a:endParaRPr lang="fr-FR" sz="1000" b="1" dirty="0" smtClean="0"/>
          </a:p>
          <a:p>
            <a:r>
              <a:rPr lang="fr-FR" sz="1000" dirty="0"/>
              <a:t>Responsable des Partenariats Groupe ITG, membre fondateur de l’association « L’emploi en Formes </a:t>
            </a:r>
            <a:r>
              <a:rPr lang="fr-FR" sz="1000" dirty="0" smtClean="0"/>
              <a:t>»</a:t>
            </a:r>
            <a:endParaRPr lang="fr-FR" sz="1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18238" y="2742455"/>
            <a:ext cx="668589" cy="77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5835054" y="2852928"/>
            <a:ext cx="27283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dirty="0" smtClean="0"/>
              <a:t>Marie-Pierre Grimaud Gosselin</a:t>
            </a:r>
            <a:r>
              <a:rPr lang="fr-FR" sz="1000" dirty="0" smtClean="0"/>
              <a:t>, </a:t>
            </a:r>
          </a:p>
          <a:p>
            <a:r>
              <a:rPr lang="fr-FR" sz="1000" dirty="0" smtClean="0"/>
              <a:t>Consultante RH, </a:t>
            </a:r>
            <a:r>
              <a:rPr lang="fr-FR" sz="1000" dirty="0" err="1" smtClean="0"/>
              <a:t>Apec</a:t>
            </a:r>
            <a:endParaRPr lang="fr-FR" sz="1000" dirty="0"/>
          </a:p>
        </p:txBody>
      </p:sp>
      <p:sp>
        <p:nvSpPr>
          <p:cNvPr id="24" name="Text Box 45"/>
          <p:cNvSpPr txBox="1">
            <a:spLocks noChangeArrowheads="1"/>
          </p:cNvSpPr>
          <p:nvPr/>
        </p:nvSpPr>
        <p:spPr bwMode="auto">
          <a:xfrm>
            <a:off x="5835054" y="555955"/>
            <a:ext cx="273003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b="1" dirty="0" smtClean="0"/>
              <a:t>Frédéric </a:t>
            </a:r>
            <a:r>
              <a:rPr lang="fr-FR" sz="1000" b="1" dirty="0" err="1" smtClean="0"/>
              <a:t>Connault</a:t>
            </a:r>
            <a:r>
              <a:rPr lang="fr-FR" sz="1000" dirty="0" smtClean="0"/>
              <a:t>, </a:t>
            </a:r>
          </a:p>
          <a:p>
            <a:r>
              <a:rPr lang="fr-FR" sz="1000" dirty="0" smtClean="0"/>
              <a:t>DRH Colt, Vice-président de l’observatoire des métiers UNETEL-RST</a:t>
            </a:r>
            <a:endParaRPr lang="fr-F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4019</TotalTime>
  <Words>272</Words>
  <Application>Microsoft Office PowerPoint</Application>
  <PresentationFormat>Affichage à l'écran (4:3)</PresentationFormat>
  <Paragraphs>92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Default Design</vt:lpstr>
      <vt:lpstr>Diapositive 1</vt:lpstr>
      <vt:lpstr>Diapositive 2</vt:lpstr>
    </vt:vector>
  </TitlesOfParts>
  <Company>BearingPoint,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intervenants</dc:title>
  <dc:creator>Jean-michel Huet</dc:creator>
  <cp:lastModifiedBy>gdeswini</cp:lastModifiedBy>
  <cp:revision>832</cp:revision>
  <dcterms:created xsi:type="dcterms:W3CDTF">2007-03-30T19:06:07Z</dcterms:created>
  <dcterms:modified xsi:type="dcterms:W3CDTF">2012-09-18T13:32:34Z</dcterms:modified>
</cp:coreProperties>
</file>