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notesSlides/notesSlide4.xml" ContentType="application/vnd.openxmlformats-officedocument.presentationml.notes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Layouts/slideLayout17.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charts/chart2.xml" ContentType="application/vnd.openxmlformats-officedocument.drawingml.chart+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notesSlides/notesSlide3.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 id="2147483661" r:id="rId2"/>
  </p:sldMasterIdLst>
  <p:notesMasterIdLst>
    <p:notesMasterId r:id="rId29"/>
  </p:notesMasterIdLst>
  <p:sldIdLst>
    <p:sldId id="256" r:id="rId3"/>
    <p:sldId id="258" r:id="rId4"/>
    <p:sldId id="313" r:id="rId5"/>
    <p:sldId id="314" r:id="rId6"/>
    <p:sldId id="311" r:id="rId7"/>
    <p:sldId id="312" r:id="rId8"/>
    <p:sldId id="315" r:id="rId9"/>
    <p:sldId id="304" r:id="rId10"/>
    <p:sldId id="280" r:id="rId11"/>
    <p:sldId id="279" r:id="rId12"/>
    <p:sldId id="321" r:id="rId13"/>
    <p:sldId id="322" r:id="rId14"/>
    <p:sldId id="323" r:id="rId15"/>
    <p:sldId id="305" r:id="rId16"/>
    <p:sldId id="316" r:id="rId17"/>
    <p:sldId id="317" r:id="rId18"/>
    <p:sldId id="319" r:id="rId19"/>
    <p:sldId id="308" r:id="rId20"/>
    <p:sldId id="272" r:id="rId21"/>
    <p:sldId id="327" r:id="rId22"/>
    <p:sldId id="328" r:id="rId23"/>
    <p:sldId id="324" r:id="rId24"/>
    <p:sldId id="325" r:id="rId25"/>
    <p:sldId id="326" r:id="rId26"/>
    <p:sldId id="309" r:id="rId27"/>
    <p:sldId id="310"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p="http://schemas.openxmlformats.org/presentationml/2006/main" xmlns:r="http://schemas.openxmlformats.org/officeDocument/2006/relationships" xmlns:a="http://schemas.openxmlformats.org/drawingml/2006/main" xmlns="">
        <p14:section name="Section par défaut" id="{16347690-0309-4446-A9D3-825C53458312}">
          <p14:sldIdLst>
            <p14:sldId id="256"/>
            <p14:sldId id="258"/>
            <p14:sldId id="313"/>
            <p14:sldId id="314"/>
            <p14:sldId id="311"/>
            <p14:sldId id="312"/>
            <p14:sldId id="315"/>
            <p14:sldId id="304"/>
            <p14:sldId id="280"/>
            <p14:sldId id="279"/>
            <p14:sldId id="321"/>
            <p14:sldId id="322"/>
            <p14:sldId id="323"/>
            <p14:sldId id="305"/>
            <p14:sldId id="316"/>
            <p14:sldId id="317"/>
            <p14:sldId id="319"/>
            <p14:sldId id="308"/>
            <p14:sldId id="272"/>
            <p14:sldId id="327"/>
            <p14:sldId id="328"/>
            <p14:sldId id="324"/>
            <p14:sldId id="325"/>
            <p14:sldId id="326"/>
            <p14:sldId id="309"/>
            <p14:sldId id="310"/>
          </p14:sldIdLst>
        </p14:section>
      </p14:sectionLst>
    </p:ex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007C31"/>
    <a:srgbClr val="56AF31"/>
    <a:srgbClr val="E40046"/>
    <a:srgbClr val="E4FF46"/>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6912" autoAdjust="0"/>
    <p:restoredTop sz="68267" autoAdjust="0"/>
  </p:normalViewPr>
  <p:slideViewPr>
    <p:cSldViewPr>
      <p:cViewPr varScale="1">
        <p:scale>
          <a:sx n="65" d="100"/>
          <a:sy n="65" d="100"/>
        </p:scale>
        <p:origin x="-153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essinap\Desktop\Copie%20de%20Agros%20Touousains%20Compta%20201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essinap\Desktop\Copie%20de%20Agros%20Touousains%20Compta%20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fr-FR"/>
  <c:style val="2"/>
  <c:chart>
    <c:title>
      <c:tx>
        <c:rich>
          <a:bodyPr/>
          <a:lstStyle/>
          <a:p>
            <a:pPr>
              <a:defRPr/>
            </a:pPr>
            <a:r>
              <a:rPr lang="fr-FR" dirty="0" smtClean="0"/>
              <a:t>2017</a:t>
            </a:r>
            <a:endParaRPr lang="fr-FR" dirty="0"/>
          </a:p>
        </c:rich>
      </c:tx>
    </c:title>
    <c:plotArea>
      <c:layout>
        <c:manualLayout>
          <c:layoutTarget val="inner"/>
          <c:xMode val="edge"/>
          <c:yMode val="edge"/>
          <c:x val="0.218777616231497"/>
          <c:y val="0.110046319639698"/>
          <c:w val="0.605561402994999"/>
          <c:h val="0.60083751378052"/>
        </c:manualLayout>
      </c:layout>
      <c:pieChart>
        <c:varyColors val="1"/>
        <c:ser>
          <c:idx val="0"/>
          <c:order val="0"/>
          <c:dPt>
            <c:idx val="0"/>
            <c:spPr>
              <a:solidFill>
                <a:srgbClr val="56AF31"/>
              </a:solidFill>
            </c:spPr>
          </c:dPt>
          <c:dPt>
            <c:idx val="1"/>
            <c:spPr>
              <a:solidFill>
                <a:srgbClr val="E40046"/>
              </a:solidFill>
            </c:spPr>
          </c:dPt>
          <c:dPt>
            <c:idx val="2"/>
            <c:spPr>
              <a:solidFill>
                <a:srgbClr val="00C04E"/>
              </a:solidFill>
            </c:spPr>
          </c:dPt>
          <c:dPt>
            <c:idx val="3"/>
            <c:spPr>
              <a:solidFill>
                <a:srgbClr val="AFCC00"/>
              </a:solidFill>
            </c:spPr>
          </c:dPt>
          <c:dPt>
            <c:idx val="4"/>
            <c:spPr>
              <a:solidFill>
                <a:srgbClr val="007C31"/>
              </a:solidFill>
            </c:spPr>
          </c:dPt>
          <c:dPt>
            <c:idx val="5"/>
            <c:spPr>
              <a:solidFill>
                <a:srgbClr val="E4FF46"/>
              </a:solidFill>
            </c:spPr>
          </c:dPt>
          <c:dPt>
            <c:idx val="6"/>
            <c:spPr>
              <a:solidFill>
                <a:srgbClr val="C00000"/>
              </a:solidFill>
            </c:spPr>
          </c:dPt>
          <c:dLbls>
            <c:spPr>
              <a:noFill/>
              <a:ln>
                <a:noFill/>
              </a:ln>
              <a:effectLst/>
            </c:spPr>
            <c:txPr>
              <a:bodyPr/>
              <a:lstStyle/>
              <a:p>
                <a:pPr>
                  <a:defRPr sz="1100" b="1"/>
                </a:pPr>
                <a:endParaRPr lang="fr-FR"/>
              </a:p>
            </c:txPr>
            <c:showPercent val="1"/>
            <c:showLeaderLines val="1"/>
            <c:extLst>
              <c:ext xmlns:c15="http://schemas.microsoft.com/office/drawing/2012/chart" uri="{CE6537A1-D6FC-4f65-9D91-7224C49458BB}"/>
            </c:extLst>
          </c:dLbls>
          <c:cat>
            <c:strRef>
              <c:f>(Feuil1!$A$13:$A$18,Feuil1!$A$20)</c:f>
              <c:strCache>
                <c:ptCount val="7"/>
                <c:pt idx="0">
                  <c:v>Cellule Carrière; 500€</c:v>
                </c:pt>
                <c:pt idx="1">
                  <c:v>Cellule Evenements; 3000€</c:v>
                </c:pt>
                <c:pt idx="2">
                  <c:v>Cellule Comm; 800€</c:v>
                </c:pt>
                <c:pt idx="3">
                  <c:v>Subvention etudiants; 1500€</c:v>
                </c:pt>
                <c:pt idx="4">
                  <c:v>Frais de représentation; 1200€</c:v>
                </c:pt>
                <c:pt idx="5">
                  <c:v>Frais liés aux cotisation; 1200€</c:v>
                </c:pt>
                <c:pt idx="6">
                  <c:v>Frais Généraux; 200€</c:v>
                </c:pt>
              </c:strCache>
            </c:strRef>
          </c:cat>
          <c:val>
            <c:numRef>
              <c:f>(Feuil1!$B$13:$B$18,Feuil1!$B$20)</c:f>
              <c:numCache>
                <c:formatCode>_-* #,##0.00\ [$€-40C]_-;\-* #,##0.00\ [$€-40C]_-;_-* "-"??\ [$€-40C]_-;_-@_-</c:formatCode>
                <c:ptCount val="7"/>
                <c:pt idx="0">
                  <c:v>500.0</c:v>
                </c:pt>
                <c:pt idx="1">
                  <c:v>3000.0</c:v>
                </c:pt>
                <c:pt idx="2">
                  <c:v>800.0</c:v>
                </c:pt>
                <c:pt idx="3">
                  <c:v>1500.0</c:v>
                </c:pt>
                <c:pt idx="4">
                  <c:v>1200.0</c:v>
                </c:pt>
                <c:pt idx="5">
                  <c:v>1200.0</c:v>
                </c:pt>
                <c:pt idx="6">
                  <c:v>200.0</c:v>
                </c:pt>
              </c:numCache>
            </c:numRef>
          </c:val>
        </c:ser>
        <c:dLbls>
          <c:showPercent val="1"/>
        </c:dLbls>
        <c:firstSliceAng val="0"/>
      </c:pieChart>
    </c:plotArea>
    <c:legend>
      <c:legendPos val="t"/>
      <c:layout>
        <c:manualLayout>
          <c:xMode val="edge"/>
          <c:yMode val="edge"/>
          <c:x val="0.0454708519020639"/>
          <c:y val="0.753834616666525"/>
          <c:w val="0.914619871455863"/>
          <c:h val="0.170485757992702"/>
        </c:manualLayout>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r-FR"/>
  <c:style val="2"/>
  <c:chart>
    <c:title>
      <c:tx>
        <c:rich>
          <a:bodyPr/>
          <a:lstStyle/>
          <a:p>
            <a:pPr>
              <a:defRPr/>
            </a:pPr>
            <a:r>
              <a:rPr lang="en-US" dirty="0" smtClean="0"/>
              <a:t>2016</a:t>
            </a:r>
            <a:endParaRPr lang="en-US" dirty="0"/>
          </a:p>
        </c:rich>
      </c:tx>
    </c:title>
    <c:plotArea>
      <c:layout>
        <c:manualLayout>
          <c:layoutTarget val="inner"/>
          <c:xMode val="edge"/>
          <c:yMode val="edge"/>
          <c:x val="0.174143845128319"/>
          <c:y val="0.10524203778353"/>
          <c:w val="0.624154607821353"/>
          <c:h val="0.596207386575621"/>
        </c:manualLayout>
      </c:layout>
      <c:pieChart>
        <c:varyColors val="1"/>
        <c:ser>
          <c:idx val="0"/>
          <c:order val="0"/>
          <c:tx>
            <c:strRef>
              <c:f>'Synthèse 2016 (2)'!$A$23</c:f>
              <c:strCache>
                <c:ptCount val="1"/>
                <c:pt idx="0">
                  <c:v>Total Débit</c:v>
                </c:pt>
              </c:strCache>
            </c:strRef>
          </c:tx>
          <c:dPt>
            <c:idx val="1"/>
            <c:spPr>
              <a:solidFill>
                <a:srgbClr val="E40046"/>
              </a:solidFill>
            </c:spPr>
          </c:dPt>
          <c:dPt>
            <c:idx val="2"/>
            <c:spPr>
              <a:solidFill>
                <a:srgbClr val="00C04E"/>
              </a:solidFill>
            </c:spPr>
          </c:dPt>
          <c:dPt>
            <c:idx val="3"/>
            <c:spPr>
              <a:solidFill>
                <a:srgbClr val="AFCC00"/>
              </a:solidFill>
            </c:spPr>
          </c:dPt>
          <c:dPt>
            <c:idx val="4"/>
            <c:spPr>
              <a:solidFill>
                <a:srgbClr val="007C31"/>
              </a:solidFill>
            </c:spPr>
          </c:dPt>
          <c:dPt>
            <c:idx val="5"/>
            <c:spPr>
              <a:solidFill>
                <a:srgbClr val="E4FF46"/>
              </a:solidFill>
            </c:spPr>
          </c:dPt>
          <c:dPt>
            <c:idx val="6"/>
            <c:spPr>
              <a:solidFill>
                <a:srgbClr val="C00000"/>
              </a:solidFill>
            </c:spPr>
          </c:dPt>
          <c:dLbls>
            <c:spPr>
              <a:noFill/>
              <a:ln>
                <a:noFill/>
              </a:ln>
              <a:effectLst/>
            </c:spPr>
            <c:txPr>
              <a:bodyPr/>
              <a:lstStyle/>
              <a:p>
                <a:pPr>
                  <a:defRPr sz="1050" b="1"/>
                </a:pPr>
                <a:endParaRPr lang="fr-FR"/>
              </a:p>
            </c:txPr>
            <c:showPercent val="1"/>
            <c:showLeaderLines val="1"/>
            <c:extLst>
              <c:ext xmlns:c15="http://schemas.microsoft.com/office/drawing/2012/chart" uri="{CE6537A1-D6FC-4f65-9D91-7224C49458BB}"/>
            </c:extLst>
          </c:dLbls>
          <c:cat>
            <c:strRef>
              <c:f>('Synthèse 2016 (2)'!$A$14:$A$19,'Synthèse 2016 (2)'!$A$21)</c:f>
              <c:strCache>
                <c:ptCount val="7"/>
                <c:pt idx="0">
                  <c:v>Cellule Carrière; 0€</c:v>
                </c:pt>
                <c:pt idx="1">
                  <c:v>Cellule Evenements; 2 526€ </c:v>
                </c:pt>
                <c:pt idx="2">
                  <c:v>Cellule Comm; 663€</c:v>
                </c:pt>
                <c:pt idx="3">
                  <c:v>Subvention etudiants; 958€</c:v>
                </c:pt>
                <c:pt idx="4">
                  <c:v>Frais de représentation; 1185€</c:v>
                </c:pt>
                <c:pt idx="5">
                  <c:v>Frais liés aux cotisation; 1258€</c:v>
                </c:pt>
                <c:pt idx="6">
                  <c:v>Frais Généraux; 191€</c:v>
                </c:pt>
              </c:strCache>
            </c:strRef>
          </c:cat>
          <c:val>
            <c:numRef>
              <c:f>('Synthèse 2016 (2)'!$J$14:$J$19,'Synthèse 2016 (2)'!$J$21)</c:f>
              <c:numCache>
                <c:formatCode>_-* #,##0.00\ [$€-40C]_-;\-* #,##0.00\ [$€-40C]_-;_-* "-"??\ [$€-40C]_-;_-@_-</c:formatCode>
                <c:ptCount val="7"/>
                <c:pt idx="0">
                  <c:v>0.0</c:v>
                </c:pt>
                <c:pt idx="1">
                  <c:v>2526.33</c:v>
                </c:pt>
                <c:pt idx="2">
                  <c:v>663.97</c:v>
                </c:pt>
                <c:pt idx="3">
                  <c:v>958.4399999999999</c:v>
                </c:pt>
                <c:pt idx="4">
                  <c:v>1185.0</c:v>
                </c:pt>
                <c:pt idx="5">
                  <c:v>1258.06</c:v>
                </c:pt>
                <c:pt idx="6">
                  <c:v>191.77</c:v>
                </c:pt>
              </c:numCache>
            </c:numRef>
          </c:val>
        </c:ser>
        <c:dLbls>
          <c:showPercent val="1"/>
        </c:dLbls>
        <c:firstSliceAng val="0"/>
      </c:pieChart>
    </c:plotArea>
    <c:legend>
      <c:legendPos val="b"/>
      <c:layout>
        <c:manualLayout>
          <c:xMode val="edge"/>
          <c:yMode val="edge"/>
          <c:x val="0.0435931025731544"/>
          <c:y val="0.731940646727478"/>
          <c:w val="0.832753504594977"/>
          <c:h val="0.186455650864663"/>
        </c:manualLayout>
      </c:layout>
    </c:legend>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F8827-35A9-4392-B3CF-0C9A80B3E286}" type="datetimeFigureOut">
              <a:rPr lang="fr-FR" smtClean="0"/>
              <a:pPr/>
              <a:t>10/04/17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5FC2B8-4BDF-4C7B-A7F5-E1B74EEDE00D}"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510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5FC2B8-4BDF-4C7B-A7F5-E1B74EEDE00D}" type="slidenum">
              <a:rPr lang="fr-FR" smtClean="0"/>
              <a:pPr/>
              <a:t>3</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4075330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37 </a:t>
            </a:r>
            <a:r>
              <a:rPr lang="fr-FR" dirty="0" err="1" smtClean="0"/>
              <a:t>AgroToulousains</a:t>
            </a:r>
            <a:r>
              <a:rPr lang="fr-FR" baseline="0" dirty="0" smtClean="0"/>
              <a:t> investis au sein d’</a:t>
            </a:r>
            <a:r>
              <a:rPr lang="fr-FR" baseline="0" dirty="0" err="1" smtClean="0"/>
              <a:t>Uniagro</a:t>
            </a:r>
            <a:endParaRPr lang="fr-FR" baseline="0" dirty="0" smtClean="0"/>
          </a:p>
          <a:p>
            <a:pPr marL="171450" indent="-171450">
              <a:buFontTx/>
              <a:buChar char="-"/>
            </a:pPr>
            <a:r>
              <a:rPr lang="fr-FR" baseline="0" dirty="0" smtClean="0"/>
              <a:t>33 Dans les groupes régionaux</a:t>
            </a:r>
          </a:p>
          <a:p>
            <a:pPr marL="171450" indent="-171450">
              <a:buFontTx/>
              <a:buChar char="-"/>
            </a:pPr>
            <a:r>
              <a:rPr lang="fr-FR" baseline="0" dirty="0" smtClean="0"/>
              <a:t>4 Dans les groupes pro</a:t>
            </a:r>
            <a:endParaRPr lang="fr-FR" dirty="0"/>
          </a:p>
        </p:txBody>
      </p:sp>
      <p:sp>
        <p:nvSpPr>
          <p:cNvPr id="4" name="Espace réservé du numéro de diapositive 3"/>
          <p:cNvSpPr>
            <a:spLocks noGrp="1"/>
          </p:cNvSpPr>
          <p:nvPr>
            <p:ph type="sldNum" sz="quarter" idx="10"/>
          </p:nvPr>
        </p:nvSpPr>
        <p:spPr/>
        <p:txBody>
          <a:bodyPr/>
          <a:lstStyle/>
          <a:p>
            <a:fld id="{425FC2B8-4BDF-4C7B-A7F5-E1B74EEDE00D}" type="slidenum">
              <a:rPr lang="fr-FR" smtClean="0"/>
              <a:pPr/>
              <a:t>6</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93593201"/>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Prezi</a:t>
            </a:r>
            <a:r>
              <a:rPr lang="fr-FR" dirty="0" smtClean="0"/>
              <a:t>  : https://prezi.com/1j_hhqzweuui/les-agrotoulousains-2013-2016-pre-bilan/?utm_campaign=share&amp;utm_medium=copy</a:t>
            </a:r>
            <a:endParaRPr lang="fr-FR" dirty="0"/>
          </a:p>
        </p:txBody>
      </p:sp>
      <p:sp>
        <p:nvSpPr>
          <p:cNvPr id="4" name="Espace réservé du numéro de diapositive 3"/>
          <p:cNvSpPr>
            <a:spLocks noGrp="1"/>
          </p:cNvSpPr>
          <p:nvPr>
            <p:ph type="sldNum" sz="quarter" idx="10"/>
          </p:nvPr>
        </p:nvSpPr>
        <p:spPr/>
        <p:txBody>
          <a:bodyPr/>
          <a:lstStyle/>
          <a:p>
            <a:fld id="{425FC2B8-4BDF-4C7B-A7F5-E1B74EEDE00D}" type="slidenum">
              <a:rPr lang="fr-FR" smtClean="0"/>
              <a:pPr/>
              <a:t>8</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6112800"/>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EFBF583-E73F-40D1-8549-A6BE2EC50969}" type="slidenum">
              <a:rPr lang="fr-FR" smtClean="0"/>
              <a:pPr/>
              <a:t>21</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86295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539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6786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75463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2555776" y="116632"/>
            <a:ext cx="6408712" cy="648072"/>
          </a:xfrm>
        </p:spPr>
        <p:txBody>
          <a:bodyPr>
            <a:normAutofit/>
          </a:bodyPr>
          <a:lstStyle>
            <a:lvl1pPr algn="r">
              <a:defRPr sz="3200">
                <a:solidFill>
                  <a:srgbClr val="56AF31"/>
                </a:solidFill>
                <a:latin typeface="Arial" panose="020B0604020202020204" pitchFamily="34" charset="0"/>
                <a:cs typeface="Arial" panose="020B0604020202020204" pitchFamily="34" charset="0"/>
              </a:defRPr>
            </a:lvl1pPr>
          </a:lstStyle>
          <a:p>
            <a:r>
              <a:rPr lang="fr-FR" dirty="0"/>
              <a:t>Modifiez le style du titre</a:t>
            </a:r>
          </a:p>
        </p:txBody>
      </p:sp>
      <p:sp>
        <p:nvSpPr>
          <p:cNvPr id="8" name="Espace réservé du contenu 2"/>
          <p:cNvSpPr>
            <a:spLocks noGrp="1"/>
          </p:cNvSpPr>
          <p:nvPr>
            <p:ph idx="1"/>
          </p:nvPr>
        </p:nvSpPr>
        <p:spPr>
          <a:xfrm>
            <a:off x="755576" y="1412777"/>
            <a:ext cx="7704856" cy="3960440"/>
          </a:xfrm>
        </p:spPr>
        <p:txBody>
          <a:bodyPr/>
          <a:lstStyle>
            <a:lvl1pPr marL="342900" indent="-342900">
              <a:buFontTx/>
              <a:buBlip>
                <a:blip r:embed="rId2"/>
              </a:buBlip>
              <a:defRPr sz="2800">
                <a:solidFill>
                  <a:srgbClr val="007C31"/>
                </a:solidFill>
              </a:defRPr>
            </a:lvl1pPr>
            <a:lvl2pPr marL="742950" indent="-285750">
              <a:buFontTx/>
              <a:buBlip>
                <a:blip r:embed="rId3"/>
              </a:buBlip>
              <a:defRPr sz="2400">
                <a:solidFill>
                  <a:srgbClr val="56AF31"/>
                </a:solidFill>
              </a:defRPr>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10311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7671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7384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9714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7570156-673B-4012-8731-C093FD6E4AE5}"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7938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7570156-673B-4012-8731-C093FD6E4AE5}" type="datetimeFigureOut">
              <a:rPr lang="fr-FR" smtClean="0"/>
              <a:pPr/>
              <a:t>10/04/17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19053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7570156-673B-4012-8731-C093FD6E4AE5}" type="datetimeFigureOut">
              <a:rPr lang="fr-FR" smtClean="0"/>
              <a:pPr/>
              <a:t>10/04/17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0462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7570156-673B-4012-8731-C093FD6E4AE5}" type="datetimeFigureOut">
              <a:rPr lang="fr-FR" smtClean="0"/>
              <a:pPr/>
              <a:t>10/04/17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656142"/>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09291945"/>
      </p:ext>
    </p:extLst>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7570156-673B-4012-8731-C093FD6E4AE5}"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86487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7570156-673B-4012-8731-C093FD6E4AE5}"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5510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92944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1908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490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EF2AB1F-9D69-407D-A2D6-66324C05DB5F}"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2561608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EF2AB1F-9D69-407D-A2D6-66324C05DB5F}" type="datetimeFigureOut">
              <a:rPr lang="fr-FR" smtClean="0"/>
              <a:pPr/>
              <a:t>10/04/17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4967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EF2AB1F-9D69-407D-A2D6-66324C05DB5F}" type="datetimeFigureOut">
              <a:rPr lang="fr-FR" smtClean="0"/>
              <a:pPr/>
              <a:t>10/04/17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2033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F2AB1F-9D69-407D-A2D6-66324C05DB5F}" type="datetimeFigureOut">
              <a:rPr lang="fr-FR" smtClean="0"/>
              <a:pPr/>
              <a:t>10/04/17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3747100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EF2AB1F-9D69-407D-A2D6-66324C05DB5F}"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4711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EF2AB1F-9D69-407D-A2D6-66324C05DB5F}" type="datetimeFigureOut">
              <a:rPr lang="fr-FR" smtClean="0"/>
              <a:pPr/>
              <a:t>10/04/17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86499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2AB1F-9D69-407D-A2D6-66324C05DB5F}" type="datetimeFigureOut">
              <a:rPr lang="fr-FR" smtClean="0"/>
              <a:pPr/>
              <a:t>10/04/17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BD90B-4B27-45BD-B72A-48700A3001C5}"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0474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70156-673B-4012-8731-C093FD6E4AE5}" type="datetimeFigureOut">
              <a:rPr lang="fr-FR" smtClean="0"/>
              <a:pPr/>
              <a:t>10/04/17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1EB0F-30AF-48AF-9F3C-90FF60B2D127}"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063982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 Id="rId3"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ZoneTexte 3"/>
          <p:cNvSpPr txBox="1"/>
          <p:nvPr/>
        </p:nvSpPr>
        <p:spPr>
          <a:xfrm>
            <a:off x="467544" y="1628800"/>
            <a:ext cx="8352928" cy="5201424"/>
          </a:xfrm>
          <a:prstGeom prst="rect">
            <a:avLst/>
          </a:prstGeom>
          <a:noFill/>
        </p:spPr>
        <p:txBody>
          <a:bodyPr wrap="square" rtlCol="0">
            <a:spAutoFit/>
          </a:bodyPr>
          <a:lstStyle/>
          <a:p>
            <a:r>
              <a:rPr lang="fr-FR" sz="6000" dirty="0">
                <a:solidFill>
                  <a:srgbClr val="007C31"/>
                </a:solidFill>
                <a:latin typeface="HelveticaNeueLT Std Lt Cn" panose="020B0406020202030204" pitchFamily="34" charset="0"/>
                <a:cs typeface="Arial" panose="020B0604020202020204" pitchFamily="34" charset="0"/>
              </a:rPr>
              <a:t>Assemblée générale</a:t>
            </a:r>
          </a:p>
          <a:p>
            <a:r>
              <a:rPr lang="fr-FR" sz="6000" dirty="0">
                <a:solidFill>
                  <a:srgbClr val="007C31"/>
                </a:solidFill>
                <a:latin typeface="HelveticaNeueLT Std Lt Cn" panose="020B0406020202030204" pitchFamily="34" charset="0"/>
                <a:cs typeface="Arial" panose="020B0604020202020204" pitchFamily="34" charset="0"/>
              </a:rPr>
              <a:t/>
            </a:r>
            <a:br>
              <a:rPr lang="fr-FR" sz="6000" dirty="0">
                <a:solidFill>
                  <a:srgbClr val="007C31"/>
                </a:solidFill>
                <a:latin typeface="HelveticaNeueLT Std Lt Cn" panose="020B0406020202030204" pitchFamily="34" charset="0"/>
                <a:cs typeface="Arial" panose="020B0604020202020204" pitchFamily="34" charset="0"/>
              </a:rPr>
            </a:br>
            <a:endParaRPr lang="fr-FR" sz="6000" dirty="0">
              <a:solidFill>
                <a:srgbClr val="007C31"/>
              </a:solidFill>
              <a:latin typeface="HelveticaNeueLT Std Lt Cn" panose="020B0406020202030204" pitchFamily="34" charset="0"/>
              <a:cs typeface="Arial" panose="020B0604020202020204" pitchFamily="34" charset="0"/>
            </a:endParaRPr>
          </a:p>
          <a:p>
            <a:endParaRPr lang="fr-FR" sz="6000" dirty="0">
              <a:solidFill>
                <a:srgbClr val="007C31"/>
              </a:solidFill>
              <a:latin typeface="HelveticaNeueLT Std Lt Cn" panose="020B0406020202030204" pitchFamily="34" charset="0"/>
              <a:cs typeface="Arial" panose="020B0604020202020204" pitchFamily="34" charset="0"/>
            </a:endParaRPr>
          </a:p>
          <a:p>
            <a:r>
              <a:rPr lang="fr-FR" sz="3200" dirty="0">
                <a:solidFill>
                  <a:srgbClr val="007C31"/>
                </a:solidFill>
                <a:latin typeface="HelveticaNeueLT Std Lt Cn" panose="020B0406020202030204" pitchFamily="34" charset="0"/>
                <a:cs typeface="Arial" panose="020B0604020202020204" pitchFamily="34" charset="0"/>
              </a:rPr>
              <a:t>0</a:t>
            </a:r>
            <a:r>
              <a:rPr lang="fr-FR" sz="3200" dirty="0" smtClean="0">
                <a:solidFill>
                  <a:srgbClr val="007C31"/>
                </a:solidFill>
                <a:latin typeface="HelveticaNeueLT Std Lt Cn" panose="020B0406020202030204" pitchFamily="34" charset="0"/>
                <a:cs typeface="Arial" panose="020B0604020202020204" pitchFamily="34" charset="0"/>
              </a:rPr>
              <a:t>4/03/2017</a:t>
            </a:r>
            <a:endParaRPr lang="fr-FR" sz="4400" dirty="0">
              <a:solidFill>
                <a:srgbClr val="007C31"/>
              </a:solidFill>
              <a:latin typeface="HelveticaNeueLT Std Lt Cn" panose="020B0406020202030204" pitchFamily="34" charset="0"/>
              <a:cs typeface="Arial" panose="020B0604020202020204" pitchFamily="34" charset="0"/>
            </a:endParaRPr>
          </a:p>
          <a:p>
            <a:endParaRPr lang="fr-FR" sz="6000" dirty="0">
              <a:solidFill>
                <a:srgbClr val="007C31"/>
              </a:solidFill>
              <a:latin typeface="HelveticaNeueLT Std Lt Cn" panose="020B0406020202030204" pitchFamily="34" charset="0"/>
              <a:cs typeface="Arial" panose="020B060402020202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78091546"/>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27784" y="8099"/>
            <a:ext cx="8136904" cy="1143000"/>
          </a:xfrm>
        </p:spPr>
        <p:txBody>
          <a:bodyPr>
            <a:normAutofit/>
          </a:bodyPr>
          <a:lstStyle/>
          <a:p>
            <a:r>
              <a:rPr lang="fr-FR" sz="3200" dirty="0">
                <a:solidFill>
                  <a:srgbClr val="007C31"/>
                </a:solidFill>
                <a:latin typeface="HelveticaNeueLT Std Med Cn" panose="020B0606030502030204" pitchFamily="34" charset="0"/>
                <a:ea typeface="+mn-ea"/>
                <a:cs typeface="+mn-cs"/>
              </a:rPr>
              <a:t>Cellule communication </a:t>
            </a:r>
            <a:r>
              <a:rPr lang="fr-FR" sz="3200" dirty="0" smtClean="0">
                <a:solidFill>
                  <a:srgbClr val="007C31"/>
                </a:solidFill>
                <a:latin typeface="HelveticaNeueLT Std Med Cn" panose="020B0606030502030204" pitchFamily="34" charset="0"/>
                <a:ea typeface="+mn-ea"/>
                <a:cs typeface="+mn-cs"/>
              </a:rPr>
              <a:t>2016</a:t>
            </a:r>
            <a:endParaRPr lang="fr-FR" sz="3200" dirty="0">
              <a:solidFill>
                <a:srgbClr val="007C31"/>
              </a:solidFill>
              <a:latin typeface="HelveticaNeueLT Std Med Cn" panose="020B0606030502030204" pitchFamily="34" charset="0"/>
              <a:ea typeface="+mn-ea"/>
              <a:cs typeface="+mn-cs"/>
            </a:endParaRPr>
          </a:p>
        </p:txBody>
      </p:sp>
      <p:sp>
        <p:nvSpPr>
          <p:cNvPr id="3" name="Espace réservé du contenu 2"/>
          <p:cNvSpPr>
            <a:spLocks noGrp="1"/>
          </p:cNvSpPr>
          <p:nvPr>
            <p:ph idx="1"/>
          </p:nvPr>
        </p:nvSpPr>
        <p:spPr>
          <a:xfrm>
            <a:off x="251520" y="1124744"/>
            <a:ext cx="8352928" cy="5001419"/>
          </a:xfrm>
        </p:spPr>
        <p:txBody>
          <a:bodyPr>
            <a:normAutofit lnSpcReduction="10000"/>
          </a:bodyPr>
          <a:lstStyle/>
          <a:p>
            <a:pPr marL="0" indent="0" algn="just">
              <a:buNone/>
            </a:pPr>
            <a:r>
              <a:rPr lang="fr-FR" sz="2000" dirty="0" smtClean="0">
                <a:solidFill>
                  <a:srgbClr val="007C31"/>
                </a:solidFill>
                <a:latin typeface="HelveticaNeueLT Std Lt Cn" panose="020B0406020202030204" pitchFamily="34" charset="0"/>
              </a:rPr>
              <a:t>Nathalie MALAVAL et Ulysse LARDY en charge de cette cellule</a:t>
            </a:r>
          </a:p>
          <a:p>
            <a:pPr algn="just"/>
            <a:r>
              <a:rPr lang="fr-FR" sz="2000" dirty="0">
                <a:solidFill>
                  <a:srgbClr val="007C31"/>
                </a:solidFill>
                <a:latin typeface="HelveticaNeueLT Std Lt Cn" panose="020B0406020202030204" pitchFamily="34" charset="0"/>
              </a:rPr>
              <a:t>Communication sur l’appel à cotisation (+ explications et relance), AG, </a:t>
            </a:r>
            <a:r>
              <a:rPr lang="fr-FR" sz="2000" dirty="0" err="1">
                <a:solidFill>
                  <a:srgbClr val="007C31"/>
                </a:solidFill>
                <a:latin typeface="HelveticaNeueLT Std Lt Cn" panose="020B0406020202030204" pitchFamily="34" charset="0"/>
              </a:rPr>
              <a:t>AgroPro</a:t>
            </a:r>
            <a:r>
              <a:rPr lang="fr-FR" sz="2000" dirty="0">
                <a:solidFill>
                  <a:srgbClr val="007C31"/>
                </a:solidFill>
                <a:latin typeface="HelveticaNeueLT Std Lt Cn" panose="020B0406020202030204" pitchFamily="34" charset="0"/>
              </a:rPr>
              <a:t>, Forum Carrières et les retrouvailles de promo en 6 de 2016</a:t>
            </a:r>
          </a:p>
          <a:p>
            <a:pPr algn="just"/>
            <a:endParaRPr lang="fr-FR" sz="2000" dirty="0">
              <a:solidFill>
                <a:srgbClr val="007C31"/>
              </a:solidFill>
              <a:latin typeface="HelveticaNeueLT Std Lt Cn" panose="020B0406020202030204" pitchFamily="34" charset="0"/>
            </a:endParaRPr>
          </a:p>
          <a:p>
            <a:pPr algn="just"/>
            <a:r>
              <a:rPr lang="fr-FR" sz="2000" dirty="0">
                <a:solidFill>
                  <a:srgbClr val="007C31"/>
                </a:solidFill>
                <a:latin typeface="HelveticaNeueLT Std Lt Cn" panose="020B0406020202030204" pitchFamily="34" charset="0"/>
              </a:rPr>
              <a:t>Publications sur Facebook (7 à 14 </a:t>
            </a:r>
            <a:r>
              <a:rPr lang="fr-FR" sz="2000" dirty="0" err="1">
                <a:solidFill>
                  <a:srgbClr val="007C31"/>
                </a:solidFill>
                <a:latin typeface="HelveticaNeueLT Std Lt Cn" panose="020B0406020202030204" pitchFamily="34" charset="0"/>
              </a:rPr>
              <a:t>publis</a:t>
            </a:r>
            <a:r>
              <a:rPr lang="fr-FR" sz="2000" dirty="0">
                <a:solidFill>
                  <a:srgbClr val="007C31"/>
                </a:solidFill>
                <a:latin typeface="HelveticaNeueLT Std Lt Cn" panose="020B0406020202030204" pitchFamily="34" charset="0"/>
              </a:rPr>
              <a:t>/semaine) et sur </a:t>
            </a:r>
            <a:r>
              <a:rPr lang="fr-FR" sz="2000" dirty="0" err="1">
                <a:solidFill>
                  <a:srgbClr val="007C31"/>
                </a:solidFill>
                <a:latin typeface="HelveticaNeueLT Std Lt Cn" panose="020B0406020202030204" pitchFamily="34" charset="0"/>
              </a:rPr>
              <a:t>Linkedin</a:t>
            </a:r>
            <a:r>
              <a:rPr lang="fr-FR" sz="2000" dirty="0">
                <a:solidFill>
                  <a:srgbClr val="007C31"/>
                </a:solidFill>
                <a:latin typeface="HelveticaNeueLT Std Lt Cn" panose="020B0406020202030204" pitchFamily="34" charset="0"/>
              </a:rPr>
              <a:t> (8 </a:t>
            </a:r>
            <a:r>
              <a:rPr lang="fr-FR" sz="2000" dirty="0" err="1">
                <a:solidFill>
                  <a:srgbClr val="007C31"/>
                </a:solidFill>
                <a:latin typeface="HelveticaNeueLT Std Lt Cn" panose="020B0406020202030204" pitchFamily="34" charset="0"/>
              </a:rPr>
              <a:t>publis</a:t>
            </a:r>
            <a:r>
              <a:rPr lang="fr-FR" sz="2000" dirty="0">
                <a:solidFill>
                  <a:srgbClr val="007C31"/>
                </a:solidFill>
                <a:latin typeface="HelveticaNeueLT Std Lt Cn" panose="020B0406020202030204" pitchFamily="34" charset="0"/>
              </a:rPr>
              <a:t>/semaine) :  agenda </a:t>
            </a:r>
            <a:r>
              <a:rPr lang="fr-FR" sz="2000" dirty="0" err="1">
                <a:solidFill>
                  <a:srgbClr val="007C31"/>
                </a:solidFill>
                <a:latin typeface="HelveticaNeueLT Std Lt Cn" panose="020B0406020202030204" pitchFamily="34" charset="0"/>
              </a:rPr>
              <a:t>Uniagro</a:t>
            </a:r>
            <a:r>
              <a:rPr lang="fr-FR" sz="2000" dirty="0">
                <a:solidFill>
                  <a:srgbClr val="007C31"/>
                </a:solidFill>
                <a:latin typeface="HelveticaNeueLT Std Lt Cn" panose="020B0406020202030204" pitchFamily="34" charset="0"/>
              </a:rPr>
              <a:t> (événements régionaux),  actualités des AT, de l’ENSAT, news sur l’agriculture/</a:t>
            </a:r>
            <a:r>
              <a:rPr lang="fr-FR" sz="2000" dirty="0" err="1">
                <a:solidFill>
                  <a:srgbClr val="007C31"/>
                </a:solidFill>
                <a:latin typeface="HelveticaNeueLT Std Lt Cn" panose="020B0406020202030204" pitchFamily="34" charset="0"/>
              </a:rPr>
              <a:t>enviro</a:t>
            </a:r>
            <a:r>
              <a:rPr lang="fr-FR" sz="2000" dirty="0">
                <a:solidFill>
                  <a:srgbClr val="007C31"/>
                </a:solidFill>
                <a:latin typeface="HelveticaNeueLT Std Lt Cn" panose="020B0406020202030204" pitchFamily="34" charset="0"/>
              </a:rPr>
              <a:t>/</a:t>
            </a:r>
            <a:r>
              <a:rPr lang="fr-FR" sz="2000" dirty="0" err="1">
                <a:solidFill>
                  <a:srgbClr val="007C31"/>
                </a:solidFill>
                <a:latin typeface="HelveticaNeueLT Std Lt Cn" panose="020B0406020202030204" pitchFamily="34" charset="0"/>
              </a:rPr>
              <a:t>agroalim</a:t>
            </a:r>
            <a:r>
              <a:rPr lang="fr-FR" sz="2000" dirty="0">
                <a:solidFill>
                  <a:srgbClr val="007C31"/>
                </a:solidFill>
                <a:latin typeface="HelveticaNeueLT Std Lt Cn" panose="020B0406020202030204" pitchFamily="34" charset="0"/>
              </a:rPr>
              <a:t> (</a:t>
            </a:r>
            <a:r>
              <a:rPr lang="fr-FR" sz="2000" dirty="0" err="1">
                <a:solidFill>
                  <a:srgbClr val="007C31"/>
                </a:solidFill>
                <a:latin typeface="HelveticaNeueLT Std Lt Cn" panose="020B0406020202030204" pitchFamily="34" charset="0"/>
              </a:rPr>
              <a:t>Agromedia</a:t>
            </a:r>
            <a:r>
              <a:rPr lang="fr-FR" sz="2000" dirty="0">
                <a:solidFill>
                  <a:srgbClr val="007C31"/>
                </a:solidFill>
                <a:latin typeface="HelveticaNeueLT Std Lt Cn" panose="020B0406020202030204" pitchFamily="34" charset="0"/>
              </a:rPr>
              <a:t>, ANIA, La France Agricole...), parcours de jeunes primés (thèse, prix d’agriculture) ou d’anciens en général.</a:t>
            </a:r>
          </a:p>
          <a:p>
            <a:pPr algn="just"/>
            <a:endParaRPr lang="fr-FR" sz="2000" dirty="0">
              <a:solidFill>
                <a:srgbClr val="007C31"/>
              </a:solidFill>
              <a:latin typeface="HelveticaNeueLT Std Lt Cn" panose="020B0406020202030204" pitchFamily="34" charset="0"/>
            </a:endParaRPr>
          </a:p>
          <a:p>
            <a:pPr algn="just"/>
            <a:r>
              <a:rPr lang="fr-FR" sz="2000" dirty="0">
                <a:solidFill>
                  <a:srgbClr val="007C31"/>
                </a:solidFill>
                <a:latin typeface="HelveticaNeueLT Std Lt Cn" panose="020B0406020202030204" pitchFamily="34" charset="0"/>
              </a:rPr>
              <a:t>MAJ du site internet agrotoulousains.org : 2 </a:t>
            </a:r>
            <a:r>
              <a:rPr lang="fr-FR" sz="2000" dirty="0" err="1">
                <a:solidFill>
                  <a:srgbClr val="007C31"/>
                </a:solidFill>
                <a:latin typeface="HelveticaNeueLT Std Lt Cn" panose="020B0406020202030204" pitchFamily="34" charset="0"/>
              </a:rPr>
              <a:t>publis</a:t>
            </a:r>
            <a:r>
              <a:rPr lang="fr-FR" sz="2000" dirty="0">
                <a:solidFill>
                  <a:srgbClr val="007C31"/>
                </a:solidFill>
                <a:latin typeface="HelveticaNeueLT Std Lt Cn" panose="020B0406020202030204" pitchFamily="34" charset="0"/>
              </a:rPr>
              <a:t>/semaine (mises à la une ou non) sur des temps forts des AT ou de l’ENSAT (ex: </a:t>
            </a:r>
            <a:r>
              <a:rPr lang="fr-FR" sz="2000" dirty="0" err="1">
                <a:solidFill>
                  <a:srgbClr val="007C31"/>
                </a:solidFill>
                <a:latin typeface="HelveticaNeueLT Std Lt Cn" panose="020B0406020202030204" pitchFamily="34" charset="0"/>
              </a:rPr>
              <a:t>Agropro</a:t>
            </a:r>
            <a:r>
              <a:rPr lang="fr-FR" sz="2000" dirty="0">
                <a:solidFill>
                  <a:srgbClr val="007C31"/>
                </a:solidFill>
                <a:latin typeface="HelveticaNeueLT Std Lt Cn" panose="020B0406020202030204" pitchFamily="34" charset="0"/>
              </a:rPr>
              <a:t>, Forum Carrières, Cotisations)</a:t>
            </a:r>
          </a:p>
          <a:p>
            <a:pPr algn="just"/>
            <a:endParaRPr lang="fr-FR" sz="2000" dirty="0" smtClean="0">
              <a:solidFill>
                <a:srgbClr val="007C31"/>
              </a:solidFill>
              <a:latin typeface="HelveticaNeueLT Std Lt Cn" panose="020B0406020202030204" pitchFamily="34" charset="0"/>
            </a:endParaRPr>
          </a:p>
          <a:p>
            <a:pPr algn="just"/>
            <a:r>
              <a:rPr lang="fr-FR" sz="2000" dirty="0" smtClean="0">
                <a:solidFill>
                  <a:srgbClr val="007C31"/>
                </a:solidFill>
                <a:latin typeface="HelveticaNeueLT Std Lt Cn" panose="020B0406020202030204" pitchFamily="34" charset="0"/>
              </a:rPr>
              <a:t>Amélioration </a:t>
            </a:r>
            <a:r>
              <a:rPr lang="fr-FR" sz="2000" dirty="0">
                <a:solidFill>
                  <a:srgbClr val="007C31"/>
                </a:solidFill>
                <a:latin typeface="HelveticaNeueLT Std Lt Cn" panose="020B0406020202030204" pitchFamily="34" charset="0"/>
              </a:rPr>
              <a:t>continue de la présence des </a:t>
            </a:r>
            <a:r>
              <a:rPr lang="fr-FR" sz="2000" dirty="0" err="1">
                <a:solidFill>
                  <a:srgbClr val="007C31"/>
                </a:solidFill>
                <a:latin typeface="HelveticaNeueLT Std Lt Cn" panose="020B0406020202030204" pitchFamily="34" charset="0"/>
              </a:rPr>
              <a:t>AgroToulousains</a:t>
            </a:r>
            <a:r>
              <a:rPr lang="fr-FR" sz="2000" dirty="0">
                <a:solidFill>
                  <a:srgbClr val="007C31"/>
                </a:solidFill>
                <a:latin typeface="HelveticaNeueLT Std Lt Cn" panose="020B0406020202030204" pitchFamily="34" charset="0"/>
              </a:rPr>
              <a:t> pendant et après l'ENSAT: comment cibler mieux les étudiants (mailing </a:t>
            </a:r>
            <a:r>
              <a:rPr lang="fr-FR" sz="2000" dirty="0" err="1">
                <a:solidFill>
                  <a:srgbClr val="007C31"/>
                </a:solidFill>
                <a:latin typeface="HelveticaNeueLT Std Lt Cn" panose="020B0406020202030204" pitchFamily="34" charset="0"/>
              </a:rPr>
              <a:t>lists</a:t>
            </a:r>
            <a:r>
              <a:rPr lang="fr-FR" sz="2000" dirty="0">
                <a:solidFill>
                  <a:srgbClr val="007C31"/>
                </a:solidFill>
                <a:latin typeface="HelveticaNeueLT Std Lt Cn" panose="020B0406020202030204" pitchFamily="34" charset="0"/>
              </a:rPr>
              <a:t>), réflexion sur la présence aux Forums et événements, les documents remis à la rentrée des 1A, etc….</a:t>
            </a:r>
            <a:endParaRPr lang="fr-FR" dirty="0">
              <a:latin typeface="HelveticaNeueLT Std Lt Cn" panose="020B0406020202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65942643"/>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3185590" y="-59192"/>
            <a:ext cx="5522800" cy="990600"/>
          </a:xfrm>
        </p:spPr>
        <p:txBody>
          <a:bodyPr>
            <a:noAutofit/>
          </a:bodyPr>
          <a:lstStyle/>
          <a:p>
            <a:pPr algn="ctr"/>
            <a:r>
              <a:rPr lang="fr-FR" sz="3200" dirty="0">
                <a:solidFill>
                  <a:srgbClr val="007C31"/>
                </a:solidFill>
                <a:latin typeface="HelveticaNeueLT Std Med Cn" panose="020B0606030502030204" pitchFamily="34" charset="0"/>
                <a:ea typeface="+mn-ea"/>
                <a:cs typeface="+mn-cs"/>
              </a:rPr>
              <a:t>Programme Cellule événement </a:t>
            </a:r>
            <a:br>
              <a:rPr lang="fr-FR" sz="3200" dirty="0">
                <a:solidFill>
                  <a:srgbClr val="007C31"/>
                </a:solidFill>
                <a:latin typeface="HelveticaNeueLT Std Med Cn" panose="020B0606030502030204" pitchFamily="34" charset="0"/>
                <a:ea typeface="+mn-ea"/>
                <a:cs typeface="+mn-cs"/>
              </a:rPr>
            </a:br>
            <a:r>
              <a:rPr lang="fr-FR" sz="3200" dirty="0">
                <a:solidFill>
                  <a:srgbClr val="007C31"/>
                </a:solidFill>
                <a:latin typeface="HelveticaNeueLT Std Med Cn" panose="020B0606030502030204" pitchFamily="34" charset="0"/>
                <a:ea typeface="+mn-ea"/>
                <a:cs typeface="+mn-cs"/>
              </a:rPr>
              <a:t>2013 -2016</a:t>
            </a:r>
          </a:p>
        </p:txBody>
      </p:sp>
      <p:sp>
        <p:nvSpPr>
          <p:cNvPr id="3" name="Espace réservé du contenu 2"/>
          <p:cNvSpPr>
            <a:spLocks noGrp="1"/>
          </p:cNvSpPr>
          <p:nvPr>
            <p:ph idx="1"/>
          </p:nvPr>
        </p:nvSpPr>
        <p:spPr>
          <a:xfrm>
            <a:off x="1699239" y="2231817"/>
            <a:ext cx="6447501" cy="2910580"/>
          </a:xfrm>
        </p:spPr>
        <p:txBody>
          <a:bodyPr>
            <a:normAutofit fontScale="62500" lnSpcReduction="20000"/>
          </a:bodyPr>
          <a:lstStyle/>
          <a:p>
            <a:pPr algn="ctr"/>
            <a:r>
              <a:rPr lang="fr-FR" dirty="0"/>
              <a:t>Convivialité</a:t>
            </a:r>
          </a:p>
          <a:p>
            <a:pPr algn="ctr"/>
            <a:endParaRPr lang="fr-FR" dirty="0"/>
          </a:p>
          <a:p>
            <a:pPr algn="ctr"/>
            <a:r>
              <a:rPr lang="fr-FR" dirty="0"/>
              <a:t>Réseaux</a:t>
            </a:r>
          </a:p>
          <a:p>
            <a:pPr algn="ctr"/>
            <a:endParaRPr lang="fr-FR" dirty="0"/>
          </a:p>
          <a:p>
            <a:pPr algn="ctr"/>
            <a:r>
              <a:rPr lang="fr-FR" dirty="0"/>
              <a:t>Intergénérationnel</a:t>
            </a:r>
          </a:p>
          <a:p>
            <a:pPr algn="ctr"/>
            <a:endParaRPr lang="fr-FR" dirty="0"/>
          </a:p>
          <a:p>
            <a:pPr algn="ctr"/>
            <a:r>
              <a:rPr lang="fr-FR" dirty="0"/>
              <a:t>Partout en France</a:t>
            </a:r>
          </a:p>
          <a:p>
            <a:pPr algn="ctr"/>
            <a:endParaRPr lang="fr-FR" dirty="0"/>
          </a:p>
          <a:p>
            <a:pPr algn="ctr"/>
            <a:r>
              <a:rPr lang="fr-FR" dirty="0"/>
              <a:t>A la recherche de nouvelle idées</a:t>
            </a:r>
          </a:p>
        </p:txBody>
      </p:sp>
      <p:sp>
        <p:nvSpPr>
          <p:cNvPr id="4" name="ZoneTexte 3"/>
          <p:cNvSpPr txBox="1"/>
          <p:nvPr/>
        </p:nvSpPr>
        <p:spPr>
          <a:xfrm rot="2149975">
            <a:off x="6742216" y="1888931"/>
            <a:ext cx="150017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t>AFTERWORK</a:t>
            </a:r>
          </a:p>
        </p:txBody>
      </p:sp>
      <p:sp>
        <p:nvSpPr>
          <p:cNvPr id="5" name="ZoneTexte 4"/>
          <p:cNvSpPr txBox="1"/>
          <p:nvPr/>
        </p:nvSpPr>
        <p:spPr>
          <a:xfrm rot="20096248">
            <a:off x="1790148" y="1630717"/>
            <a:ext cx="150017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t>FORUM CARRIERE</a:t>
            </a:r>
          </a:p>
        </p:txBody>
      </p:sp>
      <p:sp>
        <p:nvSpPr>
          <p:cNvPr id="6" name="ZoneTexte 5"/>
          <p:cNvSpPr txBox="1"/>
          <p:nvPr/>
        </p:nvSpPr>
        <p:spPr>
          <a:xfrm>
            <a:off x="4376828" y="5111952"/>
            <a:ext cx="150017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t>REPAS</a:t>
            </a:r>
          </a:p>
        </p:txBody>
      </p:sp>
      <p:sp>
        <p:nvSpPr>
          <p:cNvPr id="8" name="ZoneTexte 7"/>
          <p:cNvSpPr txBox="1"/>
          <p:nvPr/>
        </p:nvSpPr>
        <p:spPr>
          <a:xfrm rot="18946995">
            <a:off x="6749677" y="4923039"/>
            <a:ext cx="150017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t>BARBECUE</a:t>
            </a:r>
          </a:p>
        </p:txBody>
      </p:sp>
      <p:sp>
        <p:nvSpPr>
          <p:cNvPr id="9" name="ZoneTexte 8"/>
          <p:cNvSpPr txBox="1"/>
          <p:nvPr/>
        </p:nvSpPr>
        <p:spPr>
          <a:xfrm rot="2737745">
            <a:off x="1971156" y="4912961"/>
            <a:ext cx="150017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t>LABO</a:t>
            </a:r>
          </a:p>
        </p:txBody>
      </p:sp>
      <p:sp>
        <p:nvSpPr>
          <p:cNvPr id="10" name="ZoneTexte 9"/>
          <p:cNvSpPr txBox="1"/>
          <p:nvPr/>
        </p:nvSpPr>
        <p:spPr>
          <a:xfrm>
            <a:off x="6516216" y="2966933"/>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déléguer</a:t>
            </a:r>
          </a:p>
        </p:txBody>
      </p:sp>
      <p:sp>
        <p:nvSpPr>
          <p:cNvPr id="11" name="ZoneTexte 10"/>
          <p:cNvSpPr txBox="1"/>
          <p:nvPr/>
        </p:nvSpPr>
        <p:spPr>
          <a:xfrm>
            <a:off x="1710464" y="2941496"/>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organiser</a:t>
            </a:r>
          </a:p>
        </p:txBody>
      </p:sp>
      <p:sp>
        <p:nvSpPr>
          <p:cNvPr id="12" name="ZoneTexte 11"/>
          <p:cNvSpPr txBox="1"/>
          <p:nvPr/>
        </p:nvSpPr>
        <p:spPr>
          <a:xfrm>
            <a:off x="6516216" y="3341983"/>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coordonner</a:t>
            </a:r>
          </a:p>
        </p:txBody>
      </p:sp>
      <p:sp>
        <p:nvSpPr>
          <p:cNvPr id="13" name="ZoneTexte 12"/>
          <p:cNvSpPr txBox="1"/>
          <p:nvPr/>
        </p:nvSpPr>
        <p:spPr>
          <a:xfrm>
            <a:off x="1694151" y="3678701"/>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développer</a:t>
            </a:r>
          </a:p>
        </p:txBody>
      </p:sp>
      <p:sp>
        <p:nvSpPr>
          <p:cNvPr id="14" name="ZoneTexte 13"/>
          <p:cNvSpPr txBox="1"/>
          <p:nvPr/>
        </p:nvSpPr>
        <p:spPr>
          <a:xfrm>
            <a:off x="1694151" y="3303652"/>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dynamiser</a:t>
            </a:r>
          </a:p>
        </p:txBody>
      </p:sp>
      <p:sp>
        <p:nvSpPr>
          <p:cNvPr id="15" name="ZoneTexte 14"/>
          <p:cNvSpPr txBox="1"/>
          <p:nvPr/>
        </p:nvSpPr>
        <p:spPr>
          <a:xfrm>
            <a:off x="6516216" y="3717032"/>
            <a:ext cx="15001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a:t>informer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23980"/>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96499" y="-32146"/>
            <a:ext cx="6447501" cy="990600"/>
          </a:xfrm>
        </p:spPr>
        <p:txBody>
          <a:bodyPr>
            <a:noAutofit/>
          </a:bodyPr>
          <a:lstStyle/>
          <a:p>
            <a:pPr algn="ctr"/>
            <a:r>
              <a:rPr lang="fr-FR" sz="3200" dirty="0">
                <a:solidFill>
                  <a:srgbClr val="007C31"/>
                </a:solidFill>
                <a:latin typeface="HelveticaNeueLT Std Med Cn" panose="020B0606030502030204" pitchFamily="34" charset="0"/>
                <a:ea typeface="+mn-ea"/>
                <a:cs typeface="+mn-cs"/>
              </a:rPr>
              <a:t>Bilan Cellule événements</a:t>
            </a:r>
            <a:br>
              <a:rPr lang="fr-FR" sz="3200" dirty="0">
                <a:solidFill>
                  <a:srgbClr val="007C31"/>
                </a:solidFill>
                <a:latin typeface="HelveticaNeueLT Std Med Cn" panose="020B0606030502030204" pitchFamily="34" charset="0"/>
                <a:ea typeface="+mn-ea"/>
                <a:cs typeface="+mn-cs"/>
              </a:rPr>
            </a:br>
            <a:r>
              <a:rPr lang="fr-FR" sz="3200" dirty="0">
                <a:solidFill>
                  <a:srgbClr val="007C31"/>
                </a:solidFill>
                <a:latin typeface="HelveticaNeueLT Std Med Cn" panose="020B0606030502030204" pitchFamily="34" charset="0"/>
                <a:ea typeface="+mn-ea"/>
                <a:cs typeface="+mn-cs"/>
              </a:rPr>
              <a:t>2013-2016</a:t>
            </a:r>
          </a:p>
        </p:txBody>
      </p:sp>
      <p:sp>
        <p:nvSpPr>
          <p:cNvPr id="3" name="Espace réservé du contenu 2"/>
          <p:cNvSpPr>
            <a:spLocks noGrp="1"/>
          </p:cNvSpPr>
          <p:nvPr>
            <p:ph idx="1"/>
          </p:nvPr>
        </p:nvSpPr>
        <p:spPr>
          <a:xfrm>
            <a:off x="508001" y="1938976"/>
            <a:ext cx="6447501" cy="4121870"/>
          </a:xfrm>
        </p:spPr>
        <p:txBody>
          <a:bodyPr>
            <a:normAutofit fontScale="47500" lnSpcReduction="20000"/>
          </a:bodyPr>
          <a:lstStyle/>
          <a:p>
            <a:r>
              <a:rPr lang="fr-FR" b="1" u="sng" dirty="0" err="1"/>
              <a:t>Afterworks</a:t>
            </a:r>
            <a:r>
              <a:rPr lang="fr-FR" b="1" u="sng" dirty="0"/>
              <a:t>: </a:t>
            </a:r>
            <a:r>
              <a:rPr lang="fr-FR" dirty="0"/>
              <a:t>organisation en coordination avec les groupes régionaux</a:t>
            </a:r>
          </a:p>
          <a:p>
            <a:pPr lvl="1"/>
            <a:r>
              <a:rPr lang="fr-FR" dirty="0"/>
              <a:t>Transformation en </a:t>
            </a:r>
            <a:r>
              <a:rPr lang="fr-FR" dirty="0" err="1"/>
              <a:t>apéroagros</a:t>
            </a:r>
            <a:r>
              <a:rPr lang="fr-FR" dirty="0"/>
              <a:t>, pris en charge par les GR</a:t>
            </a:r>
          </a:p>
          <a:p>
            <a:r>
              <a:rPr lang="fr-FR" b="1" u="sng" dirty="0"/>
              <a:t>Forum carrière</a:t>
            </a:r>
            <a:r>
              <a:rPr lang="fr-FR" dirty="0"/>
              <a:t>: </a:t>
            </a:r>
          </a:p>
          <a:p>
            <a:pPr lvl="1"/>
            <a:r>
              <a:rPr lang="fr-FR" dirty="0"/>
              <a:t>stand </a:t>
            </a:r>
            <a:r>
              <a:rPr lang="fr-FR" dirty="0" err="1"/>
              <a:t>Agrotoulousains</a:t>
            </a:r>
            <a:r>
              <a:rPr lang="fr-FR" dirty="0"/>
              <a:t> aux forum carrière</a:t>
            </a:r>
          </a:p>
          <a:p>
            <a:pPr lvl="1"/>
            <a:r>
              <a:rPr lang="fr-FR" dirty="0"/>
              <a:t>Participation à l’organisation du forum avec l’administration de l’école</a:t>
            </a:r>
          </a:p>
          <a:p>
            <a:pPr lvl="1"/>
            <a:r>
              <a:rPr lang="fr-FR" dirty="0"/>
              <a:t>interventions aux tables rondes</a:t>
            </a:r>
          </a:p>
          <a:p>
            <a:pPr lvl="1"/>
            <a:r>
              <a:rPr lang="fr-FR" dirty="0"/>
              <a:t>Organisation prolongement du forum par une soirées post-cocktails convivial</a:t>
            </a:r>
          </a:p>
          <a:p>
            <a:r>
              <a:rPr lang="fr-FR" b="1" u="sng" dirty="0"/>
              <a:t>Barbecue</a:t>
            </a:r>
            <a:r>
              <a:rPr lang="fr-FR" dirty="0"/>
              <a:t>: organisation pour les 1A de barbecue, coordonné avec les retrouvailles des anciens &amp; </a:t>
            </a:r>
            <a:r>
              <a:rPr lang="fr-FR" dirty="0" err="1"/>
              <a:t>agropro</a:t>
            </a:r>
            <a:endParaRPr lang="fr-FR" dirty="0"/>
          </a:p>
          <a:p>
            <a:r>
              <a:rPr lang="fr-FR" b="1" u="sng" dirty="0"/>
              <a:t>Repas: </a:t>
            </a:r>
            <a:r>
              <a:rPr lang="fr-FR" dirty="0"/>
              <a:t>salon de l’agriculture =&gt; difficulté avec la suppression de la nocturne du SIA; mais toujours point de rencontrer lors du SIA</a:t>
            </a:r>
          </a:p>
          <a:p>
            <a:r>
              <a:rPr lang="fr-FR" b="1" u="sng" dirty="0"/>
              <a:t>LABO: </a:t>
            </a:r>
          </a:p>
          <a:p>
            <a:pPr lvl="1"/>
            <a:r>
              <a:rPr lang="fr-FR" dirty="0"/>
              <a:t>conférences </a:t>
            </a:r>
            <a:r>
              <a:rPr lang="fr-FR" dirty="0" err="1"/>
              <a:t>agropro</a:t>
            </a:r>
            <a:r>
              <a:rPr lang="fr-FR" dirty="0"/>
              <a:t>: modèle de conférences sur des thèmes variés, en format TED, témoignages de plusieurs intervenants à la suite suivi d’un échange avec les participants. Conférences filmées et diffusées en live par TV’N7</a:t>
            </a:r>
          </a:p>
          <a:p>
            <a:pPr lvl="2"/>
            <a:r>
              <a:rPr lang="fr-FR" dirty="0"/>
              <a:t>2 en 2014 + sujets</a:t>
            </a:r>
          </a:p>
          <a:p>
            <a:pPr lvl="2"/>
            <a:r>
              <a:rPr lang="fr-FR" dirty="0"/>
              <a:t>3 en 2015 + sujets</a:t>
            </a:r>
          </a:p>
          <a:p>
            <a:pPr lvl="2"/>
            <a:r>
              <a:rPr lang="fr-FR" dirty="0"/>
              <a:t>1 en 2016 + sujet</a:t>
            </a:r>
          </a:p>
          <a:p>
            <a:pPr lvl="1"/>
            <a:r>
              <a:rPr lang="fr-FR" dirty="0"/>
              <a:t>Retrouvailles T70 et T66, coordonnées avec le barbecue, et une conférence </a:t>
            </a:r>
            <a:r>
              <a:rPr lang="fr-FR" dirty="0" err="1"/>
              <a:t>agropro</a:t>
            </a:r>
            <a:endParaRPr lang="fr-FR" dirty="0"/>
          </a:p>
          <a:p>
            <a:pPr lvl="1"/>
            <a:r>
              <a:rPr lang="fr-FR" dirty="0"/>
              <a:t>Salons pro: seulement SIA à Paris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91127038"/>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419872" y="0"/>
            <a:ext cx="6447501" cy="990600"/>
          </a:xfrm>
        </p:spPr>
        <p:txBody>
          <a:bodyPr>
            <a:normAutofit/>
          </a:bodyPr>
          <a:lstStyle/>
          <a:p>
            <a:pPr algn="ctr"/>
            <a:r>
              <a:rPr lang="fr-FR" sz="3200" dirty="0">
                <a:solidFill>
                  <a:srgbClr val="007C31"/>
                </a:solidFill>
                <a:latin typeface="HelveticaNeueLT Std Med Cn" panose="020B0606030502030204" pitchFamily="34" charset="0"/>
                <a:ea typeface="+mn-ea"/>
                <a:cs typeface="+mn-cs"/>
              </a:rPr>
              <a:t>Bilan 2016</a:t>
            </a:r>
          </a:p>
        </p:txBody>
      </p:sp>
      <p:sp>
        <p:nvSpPr>
          <p:cNvPr id="3" name="Espace réservé du contenu 2"/>
          <p:cNvSpPr>
            <a:spLocks noGrp="1"/>
          </p:cNvSpPr>
          <p:nvPr>
            <p:ph idx="1"/>
          </p:nvPr>
        </p:nvSpPr>
        <p:spPr>
          <a:xfrm>
            <a:off x="508001" y="1832924"/>
            <a:ext cx="6447501" cy="4058240"/>
          </a:xfrm>
        </p:spPr>
        <p:txBody>
          <a:bodyPr>
            <a:normAutofit fontScale="47500" lnSpcReduction="20000"/>
          </a:bodyPr>
          <a:lstStyle/>
          <a:p>
            <a:r>
              <a:rPr lang="fr-FR" dirty="0"/>
              <a:t>AGROPRO: 1 seule en 2016, lors des retrouvailles T66 </a:t>
            </a:r>
            <a:r>
              <a:rPr lang="fr-FR" dirty="0">
                <a:solidFill>
                  <a:srgbClr val="FF0000"/>
                </a:solidFill>
              </a:rPr>
              <a:t>=&gt; à dynamiser</a:t>
            </a:r>
          </a:p>
          <a:p>
            <a:endParaRPr lang="fr-FR" dirty="0"/>
          </a:p>
          <a:p>
            <a:r>
              <a:rPr lang="fr-FR" dirty="0"/>
              <a:t>Etudiants: </a:t>
            </a:r>
          </a:p>
          <a:p>
            <a:pPr lvl="1"/>
            <a:r>
              <a:rPr lang="fr-FR" dirty="0"/>
              <a:t>BARBECUE 1A: 80 étudiants, bonne ambiance </a:t>
            </a:r>
            <a:r>
              <a:rPr lang="fr-FR" dirty="0">
                <a:solidFill>
                  <a:srgbClr val="00B050"/>
                </a:solidFill>
              </a:rPr>
              <a:t>=&gt; à consolider</a:t>
            </a:r>
          </a:p>
          <a:p>
            <a:pPr lvl="1"/>
            <a:r>
              <a:rPr lang="fr-FR" dirty="0"/>
              <a:t> conférences réseaux pour les étudiants &amp; préparation forum carrière</a:t>
            </a:r>
          </a:p>
          <a:p>
            <a:endParaRPr lang="fr-FR" dirty="0"/>
          </a:p>
          <a:p>
            <a:r>
              <a:rPr lang="fr-FR" dirty="0"/>
              <a:t>FORUM CARRIERE: peu d’anciens sont venus pour </a:t>
            </a:r>
            <a:r>
              <a:rPr lang="fr-FR" dirty="0" err="1"/>
              <a:t>réseauter</a:t>
            </a:r>
            <a:endParaRPr lang="fr-FR" dirty="0"/>
          </a:p>
          <a:p>
            <a:pPr lvl="1"/>
            <a:r>
              <a:rPr lang="fr-FR" dirty="0"/>
              <a:t>stand AgroToulousains dans espace réseau du forum</a:t>
            </a:r>
          </a:p>
          <a:p>
            <a:pPr lvl="1"/>
            <a:r>
              <a:rPr lang="fr-FR" dirty="0"/>
              <a:t>Prolongement du cocktails dans la </a:t>
            </a:r>
            <a:r>
              <a:rPr lang="fr-FR" dirty="0" err="1"/>
              <a:t>Kfet</a:t>
            </a:r>
            <a:r>
              <a:rPr lang="fr-FR" dirty="0"/>
              <a:t> </a:t>
            </a:r>
            <a:r>
              <a:rPr lang="fr-FR" dirty="0">
                <a:solidFill>
                  <a:srgbClr val="FF0000"/>
                </a:solidFill>
              </a:rPr>
              <a:t>=&gt; à dynamiser</a:t>
            </a:r>
          </a:p>
          <a:p>
            <a:pPr lvl="1"/>
            <a:endParaRPr lang="fr-FR" dirty="0"/>
          </a:p>
          <a:p>
            <a:r>
              <a:rPr lang="fr-FR" dirty="0"/>
              <a:t>Retrouvailles T66: 40 anciens présents + conjoints (=80% de la promo), très bonne ambiance et grande satisfaction des anciens</a:t>
            </a:r>
            <a:r>
              <a:rPr lang="fr-FR" dirty="0">
                <a:solidFill>
                  <a:srgbClr val="00B050"/>
                </a:solidFill>
              </a:rPr>
              <a:t>. =&gt; à accélérer</a:t>
            </a:r>
          </a:p>
          <a:p>
            <a:pPr lvl="1"/>
            <a:endParaRPr lang="fr-FR" dirty="0"/>
          </a:p>
          <a:p>
            <a:r>
              <a:rPr lang="fr-FR" dirty="0"/>
              <a:t>AG</a:t>
            </a:r>
            <a:r>
              <a:rPr lang="fr-FR" dirty="0">
                <a:solidFill>
                  <a:srgbClr val="FFC000"/>
                </a:solidFill>
              </a:rPr>
              <a:t>: =&gt; à faire monter en notoriété</a:t>
            </a:r>
          </a:p>
          <a:p>
            <a:pPr lvl="1"/>
            <a:r>
              <a:rPr lang="fr-FR" dirty="0"/>
              <a:t>Organisation en cours à Paris, pendant le SIA</a:t>
            </a:r>
          </a:p>
          <a:p>
            <a:pPr lvl="1"/>
            <a:r>
              <a:rPr lang="fr-FR" dirty="0"/>
              <a:t>Suivi d’un déjeuner </a:t>
            </a:r>
            <a:r>
              <a:rPr lang="fr-FR" dirty="0" err="1"/>
              <a:t>Micouleau</a:t>
            </a:r>
            <a:r>
              <a:rPr lang="fr-FR" dirty="0"/>
              <a:t>, visite au SIA, apéro après le salon puis soirée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9037177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contenu 2"/>
          <p:cNvSpPr txBox="1">
            <a:spLocks/>
          </p:cNvSpPr>
          <p:nvPr/>
        </p:nvSpPr>
        <p:spPr>
          <a:xfrm>
            <a:off x="907976" y="2204864"/>
            <a:ext cx="7704856"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2"/>
              </a:buBlip>
              <a:defRPr sz="2800" kern="1200">
                <a:solidFill>
                  <a:srgbClr val="007C31"/>
                </a:solidFill>
                <a:latin typeface="+mn-lt"/>
                <a:ea typeface="+mn-ea"/>
                <a:cs typeface="+mn-cs"/>
              </a:defRPr>
            </a:lvl1pPr>
            <a:lvl2pPr marL="742950" indent="-285750" algn="l" defTabSz="914400" rtl="0" eaLnBrk="1" latinLnBrk="0" hangingPunct="1">
              <a:spcBef>
                <a:spcPct val="20000"/>
              </a:spcBef>
              <a:buFontTx/>
              <a:buBlip>
                <a:blip r:embed="rId3"/>
              </a:buBlip>
              <a:defRPr sz="2400" kern="1200">
                <a:solidFill>
                  <a:srgbClr val="56AF3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Tx/>
              <a:buNone/>
            </a:pPr>
            <a:r>
              <a:rPr lang="fr-FR" sz="6600" dirty="0">
                <a:latin typeface="HelveticaNeueLT Std Med Cn" panose="020B0606030502030204" pitchFamily="34" charset="0"/>
              </a:rPr>
              <a:t>VOTE DU </a:t>
            </a:r>
          </a:p>
          <a:p>
            <a:pPr marL="0" indent="0" algn="ctr">
              <a:buFontTx/>
              <a:buNone/>
            </a:pPr>
            <a:r>
              <a:rPr lang="fr-FR" sz="6600" dirty="0">
                <a:latin typeface="HelveticaNeueLT Std Med Cn" panose="020B0606030502030204" pitchFamily="34" charset="0"/>
              </a:rPr>
              <a:t>RAPPORT </a:t>
            </a:r>
            <a:r>
              <a:rPr lang="fr-FR" sz="6600" dirty="0" smtClean="0">
                <a:latin typeface="HelveticaNeueLT Std Med Cn" panose="020B0606030502030204" pitchFamily="34" charset="0"/>
              </a:rPr>
              <a:t>D'ACTIVITES</a:t>
            </a:r>
            <a:endParaRPr lang="fr-FR" sz="6600" dirty="0">
              <a:latin typeface="HelveticaNeueLT Std Med Cn" panose="020B0606030502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59365051"/>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ZoneTexte 3"/>
          <p:cNvSpPr txBox="1"/>
          <p:nvPr/>
        </p:nvSpPr>
        <p:spPr>
          <a:xfrm>
            <a:off x="467544" y="2924944"/>
            <a:ext cx="8352928" cy="1107996"/>
          </a:xfrm>
          <a:prstGeom prst="rect">
            <a:avLst/>
          </a:prstGeom>
          <a:noFill/>
        </p:spPr>
        <p:txBody>
          <a:bodyPr wrap="square" rtlCol="0">
            <a:spAutoFit/>
          </a:bodyPr>
          <a:lstStyle/>
          <a:p>
            <a:pPr algn="ctr"/>
            <a:r>
              <a:rPr lang="fr-FR" sz="6600" dirty="0" smtClean="0">
                <a:solidFill>
                  <a:srgbClr val="007C31"/>
                </a:solidFill>
                <a:latin typeface="HelveticaNeueLT Std Med Cn" panose="020B0606030502030204" pitchFamily="34" charset="0"/>
              </a:rPr>
              <a:t>BILAN COMPTABLE </a:t>
            </a:r>
            <a:r>
              <a:rPr lang="fr-FR" sz="6600" dirty="0">
                <a:solidFill>
                  <a:srgbClr val="007C31"/>
                </a:solidFill>
                <a:latin typeface="HelveticaNeueLT Std Med Cn" panose="020B0606030502030204" pitchFamily="34" charset="0"/>
              </a:rPr>
              <a:t>2016</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60470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27784" y="0"/>
            <a:ext cx="6516216" cy="908720"/>
          </a:xfrm>
        </p:spPr>
        <p:txBody>
          <a:bodyPr>
            <a:normAutofit/>
          </a:bodyPr>
          <a:lstStyle/>
          <a:p>
            <a:r>
              <a:rPr lang="fr-FR" sz="3200" dirty="0">
                <a:solidFill>
                  <a:srgbClr val="007C31"/>
                </a:solidFill>
                <a:latin typeface="HelveticaNeueLT Std Med Cn" panose="020B0606030502030204" pitchFamily="34" charset="0"/>
                <a:ea typeface="+mn-ea"/>
                <a:cs typeface="+mn-cs"/>
              </a:rPr>
              <a:t>Bilan Analytique 2016</a:t>
            </a:r>
          </a:p>
        </p:txBody>
      </p:sp>
      <p:graphicFrame>
        <p:nvGraphicFramePr>
          <p:cNvPr id="5" name="Tableau 4"/>
          <p:cNvGraphicFramePr>
            <a:graphicFrameLocks noGrp="1"/>
          </p:cNvGraphicFramePr>
          <p:nvPr>
            <p:extLst/>
          </p:nvPr>
        </p:nvGraphicFramePr>
        <p:xfrm>
          <a:off x="611560" y="1340768"/>
          <a:ext cx="3707904" cy="2772000"/>
        </p:xfrm>
        <a:graphic>
          <a:graphicData uri="http://schemas.openxmlformats.org/drawingml/2006/table">
            <a:tbl>
              <a:tblPr>
                <a:tableStyleId>{8EC20E35-A176-4012-BC5E-935CFFF8708E}</a:tableStyleId>
              </a:tblPr>
              <a:tblGrid>
                <a:gridCol w="2659205"/>
                <a:gridCol w="1048699"/>
              </a:tblGrid>
              <a:tr h="252000">
                <a:tc gridSpan="2">
                  <a:txBody>
                    <a:bodyPr/>
                    <a:lstStyle/>
                    <a:p>
                      <a:pPr algn="ctr" fontAlgn="b"/>
                      <a:r>
                        <a:rPr lang="fr-FR" sz="1200" b="1" i="0" u="none" strike="noStrike" dirty="0" smtClean="0">
                          <a:effectLst/>
                          <a:latin typeface="Arial"/>
                        </a:rPr>
                        <a:t>CREDIT</a:t>
                      </a:r>
                      <a:endParaRPr lang="fr-FR" sz="1200" b="1" i="0" u="none" strike="noStrike" dirty="0">
                        <a:effectLst/>
                        <a:latin typeface="Arial"/>
                      </a:endParaRPr>
                    </a:p>
                  </a:txBody>
                  <a:tcPr marL="80462" marR="6705" marT="6705" marB="0" anchor="ctr">
                    <a:lnB w="12700" cap="flat" cmpd="sng" algn="ctr">
                      <a:solidFill>
                        <a:schemeClr val="tx1"/>
                      </a:solidFill>
                      <a:prstDash val="solid"/>
                      <a:round/>
                      <a:headEnd type="none" w="med" len="med"/>
                      <a:tailEnd type="none" w="med" len="med"/>
                    </a:lnB>
                  </a:tcPr>
                </a:tc>
                <a:tc hMerge="1">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dirty="0">
                          <a:effectLst/>
                        </a:rPr>
                        <a:t>Produits Financiers</a:t>
                      </a:r>
                      <a:endParaRPr lang="fr-FR" sz="1200" b="0" i="0" u="none" strike="noStrike" dirty="0">
                        <a:effectLst/>
                        <a:latin typeface="Arial"/>
                      </a:endParaRPr>
                    </a:p>
                  </a:txBody>
                  <a:tcPr marL="80462" marR="6705" marT="6705" marB="0" anchor="ctr">
                    <a:lnT w="12700" cap="flat" cmpd="sng" algn="ctr">
                      <a:solidFill>
                        <a:schemeClr val="tx1"/>
                      </a:solidFill>
                      <a:prstDash val="solid"/>
                      <a:round/>
                      <a:headEnd type="none" w="med" len="med"/>
                      <a:tailEnd type="none" w="med" len="med"/>
                    </a:lnT>
                  </a:tcPr>
                </a:tc>
                <a:tc>
                  <a:txBody>
                    <a:bodyPr/>
                    <a:lstStyle/>
                    <a:p>
                      <a:pPr algn="ctr" fontAlgn="b"/>
                      <a:r>
                        <a:rPr lang="fr-FR" sz="1200" u="none" strike="noStrike" dirty="0">
                          <a:effectLst/>
                        </a:rPr>
                        <a:t>       243,82 € </a:t>
                      </a:r>
                      <a:endParaRPr lang="fr-FR" sz="1200" b="0" i="0" u="none" strike="noStrike" dirty="0">
                        <a:effectLst/>
                        <a:latin typeface="Arial"/>
                      </a:endParaRPr>
                    </a:p>
                  </a:txBody>
                  <a:tcPr marL="6705" marR="6705" marT="6705" marB="0" anchor="ctr">
                    <a:lnT w="12700" cap="flat" cmpd="sng" algn="ctr">
                      <a:solidFill>
                        <a:schemeClr val="tx1"/>
                      </a:solidFill>
                      <a:prstDash val="solid"/>
                      <a:round/>
                      <a:headEnd type="none" w="med" len="med"/>
                      <a:tailEnd type="none" w="med" len="med"/>
                    </a:lnT>
                  </a:tcPr>
                </a:tc>
              </a:tr>
              <a:tr h="252000">
                <a:tc>
                  <a:txBody>
                    <a:bodyPr/>
                    <a:lstStyle/>
                    <a:p>
                      <a:pPr algn="l" fontAlgn="b"/>
                      <a:r>
                        <a:rPr lang="fr-FR" sz="1200" u="none" strike="noStrike" dirty="0">
                          <a:effectLst/>
                        </a:rPr>
                        <a:t>Cotisation directes</a:t>
                      </a:r>
                      <a:endParaRPr lang="fr-FR" sz="1200" b="0" i="0" u="none" strike="noStrike" dirty="0">
                        <a:effectLst/>
                        <a:latin typeface="Arial"/>
                      </a:endParaRPr>
                    </a:p>
                  </a:txBody>
                  <a:tcPr marL="80462" marR="6705" marT="6705" marB="0" anchor="ctr"/>
                </a:tc>
                <a:tc>
                  <a:txBody>
                    <a:bodyPr/>
                    <a:lstStyle/>
                    <a:p>
                      <a:pPr algn="ctr" fontAlgn="b"/>
                      <a:r>
                        <a:rPr lang="fr-FR" sz="1200" u="none" strike="noStrike">
                          <a:effectLst/>
                        </a:rPr>
                        <a:t>    5 334,00 € </a:t>
                      </a:r>
                      <a:endParaRPr lang="fr-FR" sz="1200" b="0" i="0" u="none" strike="noStrike">
                        <a:effectLst/>
                        <a:latin typeface="Arial"/>
                      </a:endParaRPr>
                    </a:p>
                  </a:txBody>
                  <a:tcPr marL="6705" marR="6705" marT="6705" marB="0" anchor="ctr"/>
                </a:tc>
              </a:tr>
              <a:tr h="252000">
                <a:tc>
                  <a:txBody>
                    <a:bodyPr/>
                    <a:lstStyle/>
                    <a:p>
                      <a:pPr algn="l" fontAlgn="b"/>
                      <a:r>
                        <a:rPr lang="fr-FR" sz="1200" u="none" strike="noStrike">
                          <a:effectLst/>
                        </a:rPr>
                        <a:t>Recettes Evenements</a:t>
                      </a:r>
                      <a:endParaRPr lang="fr-FR" sz="1200" b="0" i="0" u="none" strike="noStrike">
                        <a:effectLst/>
                        <a:latin typeface="Arial"/>
                      </a:endParaRPr>
                    </a:p>
                  </a:txBody>
                  <a:tcPr marL="80462" marR="6705" marT="6705" marB="0" anchor="ctr"/>
                </a:tc>
                <a:tc>
                  <a:txBody>
                    <a:bodyPr/>
                    <a:lstStyle/>
                    <a:p>
                      <a:pPr algn="ctr" fontAlgn="b"/>
                      <a:r>
                        <a:rPr lang="fr-FR" sz="1200" u="none" strike="noStrike" dirty="0">
                          <a:effectLst/>
                        </a:rPr>
                        <a:t>       780,00 €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a:effectLst/>
                        </a:rPr>
                        <a:t>Cotisation uniagro</a:t>
                      </a:r>
                      <a:endParaRPr lang="fr-FR" sz="1200" b="0" i="0" u="none" strike="noStrike">
                        <a:effectLst/>
                        <a:latin typeface="Arial"/>
                      </a:endParaRPr>
                    </a:p>
                  </a:txBody>
                  <a:tcPr marL="80462" marR="6705" marT="6705" marB="0" anchor="ctr"/>
                </a:tc>
                <a:tc>
                  <a:txBody>
                    <a:bodyPr/>
                    <a:lstStyle/>
                    <a:p>
                      <a:pPr algn="ctr" fontAlgn="b"/>
                      <a:r>
                        <a:rPr lang="fr-FR" sz="1200" u="none" strike="noStrike" dirty="0">
                          <a:effectLst/>
                        </a:rPr>
                        <a:t>  24 833,96 €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a:effectLst/>
                        </a:rPr>
                        <a:t>Divers uniagro</a:t>
                      </a:r>
                      <a:endParaRPr lang="fr-FR" sz="1200" b="0" i="0" u="none" strike="noStrike">
                        <a:effectLst/>
                        <a:latin typeface="Arial"/>
                      </a:endParaRPr>
                    </a:p>
                  </a:txBody>
                  <a:tcPr marL="80462" marR="6705" marT="6705" marB="0" anchor="ctr"/>
                </a:tc>
                <a:tc>
                  <a:txBody>
                    <a:bodyPr/>
                    <a:lstStyle/>
                    <a:p>
                      <a:pPr algn="ctr" fontAlgn="b"/>
                      <a:r>
                        <a:rPr lang="fr-FR" sz="1200" u="none" strike="noStrike" dirty="0">
                          <a:effectLst/>
                        </a:rPr>
                        <a:t>       114,49 €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a:effectLst/>
                        </a:rPr>
                        <a:t>Dons</a:t>
                      </a:r>
                      <a:endParaRPr lang="fr-FR" sz="1200" b="0" i="0" u="none" strike="noStrike">
                        <a:effectLst/>
                        <a:latin typeface="Arial"/>
                      </a:endParaRPr>
                    </a:p>
                  </a:txBody>
                  <a:tcPr marL="80462" marR="6705" marT="6705" marB="0" anchor="ctr"/>
                </a:tc>
                <a:tc>
                  <a:txBody>
                    <a:bodyPr/>
                    <a:lstStyle/>
                    <a:p>
                      <a:pPr algn="ctr" fontAlgn="b"/>
                      <a:r>
                        <a:rPr lang="fr-FR" sz="1200" u="none" strike="noStrike" dirty="0">
                          <a:effectLst/>
                        </a:rPr>
                        <a:t>       482,49 € </a:t>
                      </a:r>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r>
                        <a:rPr lang="fr-FR" sz="1200" b="1" u="none" strike="noStrike" dirty="0">
                          <a:effectLst/>
                        </a:rPr>
                        <a:t>Total Crédit</a:t>
                      </a:r>
                      <a:endParaRPr lang="fr-FR" sz="1200" b="1" i="0" u="none" strike="noStrike" dirty="0">
                        <a:effectLst/>
                        <a:latin typeface="Arial"/>
                      </a:endParaRPr>
                    </a:p>
                  </a:txBody>
                  <a:tcPr marL="160923" marR="6705" marT="6705" marB="0" anchor="ctr"/>
                </a:tc>
                <a:tc>
                  <a:txBody>
                    <a:bodyPr/>
                    <a:lstStyle/>
                    <a:p>
                      <a:pPr algn="ctr" fontAlgn="b"/>
                      <a:r>
                        <a:rPr lang="fr-FR" sz="1200" b="1" u="none" strike="noStrike" dirty="0">
                          <a:effectLst/>
                        </a:rPr>
                        <a:t>  31 788,76 € </a:t>
                      </a:r>
                      <a:endParaRPr lang="fr-FR" sz="1200" b="1" i="0" u="none" strike="noStrike" dirty="0">
                        <a:effectLst/>
                        <a:latin typeface="Arial"/>
                      </a:endParaRPr>
                    </a:p>
                  </a:txBody>
                  <a:tcPr marL="6705" marR="6705" marT="6705" marB="0" anchor="ctr"/>
                </a:tc>
              </a:tr>
            </a:tbl>
          </a:graphicData>
        </a:graphic>
      </p:graphicFrame>
      <p:graphicFrame>
        <p:nvGraphicFramePr>
          <p:cNvPr id="6" name="Tableau 5"/>
          <p:cNvGraphicFramePr>
            <a:graphicFrameLocks noGrp="1"/>
          </p:cNvGraphicFramePr>
          <p:nvPr>
            <p:extLst/>
          </p:nvPr>
        </p:nvGraphicFramePr>
        <p:xfrm>
          <a:off x="4896544" y="1340768"/>
          <a:ext cx="3707904" cy="2772000"/>
        </p:xfrm>
        <a:graphic>
          <a:graphicData uri="http://schemas.openxmlformats.org/drawingml/2006/table">
            <a:tbl>
              <a:tblPr>
                <a:tableStyleId>{8EC20E35-A176-4012-BC5E-935CFFF8708E}</a:tableStyleId>
              </a:tblPr>
              <a:tblGrid>
                <a:gridCol w="2659205"/>
                <a:gridCol w="1048699"/>
              </a:tblGrid>
              <a:tr h="252000">
                <a:tc gridSpan="2">
                  <a:txBody>
                    <a:bodyPr/>
                    <a:lstStyle/>
                    <a:p>
                      <a:pPr algn="ctr" fontAlgn="b"/>
                      <a:r>
                        <a:rPr lang="fr-FR" sz="1200" b="1" i="0" u="none" strike="noStrike" dirty="0" smtClean="0">
                          <a:effectLst/>
                          <a:latin typeface="Arial"/>
                        </a:rPr>
                        <a:t>DEBIT</a:t>
                      </a:r>
                      <a:endParaRPr lang="fr-FR" sz="1200" b="1" i="0" u="none" strike="noStrike" dirty="0">
                        <a:effectLst/>
                        <a:latin typeface="Arial"/>
                      </a:endParaRPr>
                    </a:p>
                  </a:txBody>
                  <a:tcPr marL="6705" marR="6705" marT="6705" marB="0" anchor="ctr">
                    <a:lnB w="12700" cap="flat" cmpd="sng" algn="ctr">
                      <a:solidFill>
                        <a:schemeClr val="tx1"/>
                      </a:solidFill>
                      <a:prstDash val="solid"/>
                      <a:round/>
                      <a:headEnd type="none" w="med" len="med"/>
                      <a:tailEnd type="none" w="med" len="med"/>
                    </a:lnB>
                  </a:tcPr>
                </a:tc>
                <a:tc hMerge="1">
                  <a:txBody>
                    <a:bodyPr/>
                    <a:lstStyle/>
                    <a:p>
                      <a:pPr algn="ctr" fontAlgn="b"/>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dirty="0">
                          <a:effectLst/>
                        </a:rPr>
                        <a:t>Cellule Carrière</a:t>
                      </a:r>
                      <a:endParaRPr lang="fr-FR" sz="1200" b="0" i="0" u="none" strike="noStrike" dirty="0">
                        <a:effectLst/>
                        <a:latin typeface="Arial"/>
                      </a:endParaRPr>
                    </a:p>
                  </a:txBody>
                  <a:tcPr marL="6705" marR="6705" marT="6705" marB="0" anchor="b">
                    <a:lnT w="12700" cap="flat" cmpd="sng" algn="ctr">
                      <a:solidFill>
                        <a:schemeClr val="tx1"/>
                      </a:solidFill>
                      <a:prstDash val="solid"/>
                      <a:round/>
                      <a:headEnd type="none" w="med" len="med"/>
                      <a:tailEnd type="none" w="med" len="med"/>
                    </a:lnT>
                  </a:tcPr>
                </a:tc>
                <a:tc>
                  <a:txBody>
                    <a:bodyPr/>
                    <a:lstStyle/>
                    <a:p>
                      <a:pPr algn="ctr" fontAlgn="b"/>
                      <a:r>
                        <a:rPr lang="fr-FR" sz="1200" u="none" strike="noStrike">
                          <a:effectLst/>
                        </a:rPr>
                        <a:t>              -   € </a:t>
                      </a:r>
                      <a:endParaRPr lang="fr-FR" sz="1200" b="0" i="0" u="none" strike="noStrike">
                        <a:effectLst/>
                        <a:latin typeface="Arial"/>
                      </a:endParaRPr>
                    </a:p>
                  </a:txBody>
                  <a:tcPr marL="6705" marR="6705" marT="6705" marB="0" anchor="b">
                    <a:lnT w="12700" cap="flat" cmpd="sng" algn="ctr">
                      <a:solidFill>
                        <a:schemeClr val="tx1"/>
                      </a:solidFill>
                      <a:prstDash val="solid"/>
                      <a:round/>
                      <a:headEnd type="none" w="med" len="med"/>
                      <a:tailEnd type="none" w="med" len="med"/>
                    </a:lnT>
                  </a:tcPr>
                </a:tc>
              </a:tr>
              <a:tr h="252000">
                <a:tc>
                  <a:txBody>
                    <a:bodyPr/>
                    <a:lstStyle/>
                    <a:p>
                      <a:pPr algn="l" fontAlgn="b"/>
                      <a:r>
                        <a:rPr lang="fr-FR" sz="1200" u="none" strike="noStrike">
                          <a:effectLst/>
                        </a:rPr>
                        <a:t>Cellule Evenements</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2 526,33 € </a:t>
                      </a:r>
                      <a:endParaRPr lang="fr-FR" sz="1200" b="0" i="0" u="none" strike="noStrike">
                        <a:effectLst/>
                        <a:latin typeface="Arial"/>
                      </a:endParaRPr>
                    </a:p>
                  </a:txBody>
                  <a:tcPr marL="6705" marR="6705" marT="6705" marB="0" anchor="b"/>
                </a:tc>
              </a:tr>
              <a:tr h="252000">
                <a:tc>
                  <a:txBody>
                    <a:bodyPr/>
                    <a:lstStyle/>
                    <a:p>
                      <a:pPr algn="l" fontAlgn="b"/>
                      <a:r>
                        <a:rPr lang="fr-FR" sz="1200" u="none" strike="noStrike">
                          <a:effectLst/>
                        </a:rPr>
                        <a:t>Cellule Comm</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663,97 € </a:t>
                      </a:r>
                      <a:endParaRPr lang="fr-FR" sz="1200" b="0" i="0" u="none" strike="noStrike">
                        <a:effectLst/>
                        <a:latin typeface="Arial"/>
                      </a:endParaRPr>
                    </a:p>
                  </a:txBody>
                  <a:tcPr marL="6705" marR="6705" marT="6705" marB="0" anchor="b"/>
                </a:tc>
              </a:tr>
              <a:tr h="252000">
                <a:tc>
                  <a:txBody>
                    <a:bodyPr/>
                    <a:lstStyle/>
                    <a:p>
                      <a:pPr algn="l" fontAlgn="b"/>
                      <a:r>
                        <a:rPr lang="fr-FR" sz="1200" u="none" strike="noStrike">
                          <a:effectLst/>
                        </a:rPr>
                        <a:t>Subvention etudiants</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958,44 € </a:t>
                      </a:r>
                      <a:endParaRPr lang="fr-FR" sz="1200" b="0" i="0" u="none" strike="noStrike">
                        <a:effectLst/>
                        <a:latin typeface="Arial"/>
                      </a:endParaRPr>
                    </a:p>
                  </a:txBody>
                  <a:tcPr marL="6705" marR="6705" marT="6705" marB="0" anchor="b"/>
                </a:tc>
              </a:tr>
              <a:tr h="252000">
                <a:tc>
                  <a:txBody>
                    <a:bodyPr/>
                    <a:lstStyle/>
                    <a:p>
                      <a:pPr algn="l" fontAlgn="b"/>
                      <a:r>
                        <a:rPr lang="fr-FR" sz="1200" u="none" strike="noStrike">
                          <a:effectLst/>
                        </a:rPr>
                        <a:t>Frais de représentation</a:t>
                      </a:r>
                      <a:endParaRPr lang="fr-FR" sz="1200" b="0" i="0" u="none" strike="noStrike">
                        <a:effectLst/>
                        <a:latin typeface="Arial"/>
                      </a:endParaRPr>
                    </a:p>
                  </a:txBody>
                  <a:tcPr marL="6705" marR="6705" marT="6705" marB="0" anchor="b"/>
                </a:tc>
                <a:tc>
                  <a:txBody>
                    <a:bodyPr/>
                    <a:lstStyle/>
                    <a:p>
                      <a:pPr algn="ctr" fontAlgn="b"/>
                      <a:r>
                        <a:rPr lang="fr-FR" sz="1200" u="none" strike="noStrike" dirty="0">
                          <a:effectLst/>
                        </a:rPr>
                        <a:t>    1 185,00 €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Frais liés aux cotisation</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1 258,06 € </a:t>
                      </a:r>
                      <a:endParaRPr lang="fr-FR" sz="1200" b="0" i="0" u="none" strike="noStrike">
                        <a:effectLst/>
                        <a:latin typeface="Arial"/>
                      </a:endParaRPr>
                    </a:p>
                  </a:txBody>
                  <a:tcPr marL="6705" marR="6705" marT="6705" marB="0" anchor="b"/>
                </a:tc>
              </a:tr>
              <a:tr h="252000">
                <a:tc>
                  <a:txBody>
                    <a:bodyPr/>
                    <a:lstStyle/>
                    <a:p>
                      <a:pPr algn="l" fontAlgn="b"/>
                      <a:r>
                        <a:rPr lang="fr-FR" sz="1200" u="none" strike="noStrike">
                          <a:effectLst/>
                        </a:rPr>
                        <a:t>Frais Fédération</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24 827,81 € </a:t>
                      </a:r>
                      <a:endParaRPr lang="fr-FR" sz="1200" b="0" i="0" u="none" strike="noStrike">
                        <a:effectLst/>
                        <a:latin typeface="Arial"/>
                      </a:endParaRPr>
                    </a:p>
                  </a:txBody>
                  <a:tcPr marL="6705" marR="6705" marT="6705" marB="0" anchor="b"/>
                </a:tc>
              </a:tr>
              <a:tr h="252000">
                <a:tc>
                  <a:txBody>
                    <a:bodyPr/>
                    <a:lstStyle/>
                    <a:p>
                      <a:pPr algn="l" fontAlgn="b"/>
                      <a:r>
                        <a:rPr lang="fr-FR" sz="1200" u="none" strike="noStrike">
                          <a:effectLst/>
                        </a:rPr>
                        <a:t>Frais Généraux</a:t>
                      </a:r>
                      <a:endParaRPr lang="fr-FR" sz="1200" b="0" i="0" u="none" strike="noStrike">
                        <a:effectLst/>
                        <a:latin typeface="Arial"/>
                      </a:endParaRPr>
                    </a:p>
                  </a:txBody>
                  <a:tcPr marL="6705" marR="6705" marT="6705" marB="0" anchor="b"/>
                </a:tc>
                <a:tc>
                  <a:txBody>
                    <a:bodyPr/>
                    <a:lstStyle/>
                    <a:p>
                      <a:pPr algn="ctr" fontAlgn="b"/>
                      <a:r>
                        <a:rPr lang="fr-FR" sz="1200" u="none" strike="noStrike">
                          <a:effectLst/>
                        </a:rPr>
                        <a:t>       191,77 € </a:t>
                      </a:r>
                      <a:endParaRPr lang="fr-FR" sz="1200" b="0" i="0" u="none" strike="noStrike">
                        <a:effectLst/>
                        <a:latin typeface="Arial"/>
                      </a:endParaRPr>
                    </a:p>
                  </a:txBody>
                  <a:tcPr marL="6705" marR="6705" marT="6705" marB="0" anchor="b"/>
                </a:tc>
              </a:tr>
              <a:tr h="252000">
                <a:tc>
                  <a:txBody>
                    <a:bodyPr/>
                    <a:lstStyle/>
                    <a:p>
                      <a:pPr algn="l" fontAlgn="b"/>
                      <a:endParaRPr lang="fr-FR" sz="1200" b="0" i="0" u="none" strike="noStrike">
                        <a:effectLst/>
                        <a:latin typeface="Arial"/>
                      </a:endParaRPr>
                    </a:p>
                  </a:txBody>
                  <a:tcPr marL="6705" marR="6705" marT="6705" marB="0" anchor="b"/>
                </a:tc>
                <a:tc>
                  <a:txBody>
                    <a:bodyPr/>
                    <a:lstStyle/>
                    <a:p>
                      <a:pPr algn="ctr" fontAlgn="b"/>
                      <a:endParaRPr lang="fr-FR" sz="1200" b="0" i="0" u="none" strike="noStrike" dirty="0">
                        <a:effectLst/>
                        <a:latin typeface="Arial"/>
                      </a:endParaRPr>
                    </a:p>
                  </a:txBody>
                  <a:tcPr marL="6705" marR="6705" marT="6705" marB="0" anchor="b"/>
                </a:tc>
              </a:tr>
              <a:tr h="252000">
                <a:tc>
                  <a:txBody>
                    <a:bodyPr/>
                    <a:lstStyle/>
                    <a:p>
                      <a:pPr algn="l" fontAlgn="b"/>
                      <a:r>
                        <a:rPr lang="fr-FR" sz="1200" b="1" u="none" strike="noStrike" dirty="0">
                          <a:effectLst/>
                        </a:rPr>
                        <a:t>Total Débit</a:t>
                      </a:r>
                      <a:endParaRPr lang="fr-FR" sz="1200" b="1" i="0" u="none" strike="noStrike" dirty="0">
                        <a:effectLst/>
                        <a:latin typeface="Arial"/>
                      </a:endParaRPr>
                    </a:p>
                  </a:txBody>
                  <a:tcPr marL="160923" marR="6705" marT="6705" marB="0" anchor="b"/>
                </a:tc>
                <a:tc>
                  <a:txBody>
                    <a:bodyPr/>
                    <a:lstStyle/>
                    <a:p>
                      <a:pPr algn="ctr" fontAlgn="b"/>
                      <a:r>
                        <a:rPr lang="fr-FR" sz="1200" b="1" u="none" strike="noStrike" dirty="0" smtClean="0">
                          <a:effectLst/>
                        </a:rPr>
                        <a:t>31 611,38 €</a:t>
                      </a:r>
                      <a:endParaRPr lang="fr-FR" sz="1200" b="1" i="0" u="none" strike="noStrike" dirty="0">
                        <a:effectLst/>
                        <a:latin typeface="Arial"/>
                      </a:endParaRPr>
                    </a:p>
                  </a:txBody>
                  <a:tcPr marL="6705" marR="6705" marT="6705" marB="0" anchor="b"/>
                </a:tc>
              </a:tr>
            </a:tbl>
          </a:graphicData>
        </a:graphic>
      </p:graphicFrame>
      <p:graphicFrame>
        <p:nvGraphicFramePr>
          <p:cNvPr id="7" name="Tableau 6"/>
          <p:cNvGraphicFramePr>
            <a:graphicFrameLocks noGrp="1"/>
          </p:cNvGraphicFramePr>
          <p:nvPr>
            <p:extLst/>
          </p:nvPr>
        </p:nvGraphicFramePr>
        <p:xfrm>
          <a:off x="1547664" y="4941168"/>
          <a:ext cx="6048672" cy="250545"/>
        </p:xfrm>
        <a:graphic>
          <a:graphicData uri="http://schemas.openxmlformats.org/drawingml/2006/table">
            <a:tbl>
              <a:tblPr>
                <a:tableStyleId>{8EC20E35-A176-4012-BC5E-935CFFF8708E}</a:tableStyleId>
              </a:tblPr>
              <a:tblGrid>
                <a:gridCol w="6048672"/>
              </a:tblGrid>
              <a:tr h="144016">
                <a:tc>
                  <a:txBody>
                    <a:bodyPr/>
                    <a:lstStyle/>
                    <a:p>
                      <a:pPr algn="ctr" fontAlgn="b"/>
                      <a:r>
                        <a:rPr lang="fr-FR" sz="1600" b="1" u="none" strike="noStrike" dirty="0" smtClean="0">
                          <a:effectLst/>
                        </a:rPr>
                        <a:t>Balance:       </a:t>
                      </a:r>
                      <a:r>
                        <a:rPr lang="fr-FR" sz="1600" b="1" u="none" strike="noStrike" dirty="0">
                          <a:effectLst/>
                        </a:rPr>
                        <a:t>177,38 € </a:t>
                      </a:r>
                      <a:endParaRPr lang="fr-FR" sz="1600" b="1" i="0" u="none" strike="noStrike" dirty="0">
                        <a:effectLst/>
                        <a:latin typeface="Arial"/>
                      </a:endParaRPr>
                    </a:p>
                  </a:txBody>
                  <a:tcPr marL="6705" marR="6705" marT="67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0046">
                        <a:alpha val="46000"/>
                      </a:srgbClr>
                    </a:solidFill>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96194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27784" y="0"/>
            <a:ext cx="6516216" cy="908720"/>
          </a:xfrm>
        </p:spPr>
        <p:txBody>
          <a:bodyPr>
            <a:normAutofit/>
          </a:bodyPr>
          <a:lstStyle/>
          <a:p>
            <a:r>
              <a:rPr lang="fr-FR" sz="3200" dirty="0">
                <a:solidFill>
                  <a:srgbClr val="007C31"/>
                </a:solidFill>
                <a:latin typeface="HelveticaNeueLT Std Med Cn" panose="020B0606030502030204" pitchFamily="34" charset="0"/>
                <a:ea typeface="+mn-ea"/>
                <a:cs typeface="+mn-cs"/>
              </a:rPr>
              <a:t>Bilan Comptable 2016</a:t>
            </a:r>
          </a:p>
        </p:txBody>
      </p:sp>
      <p:graphicFrame>
        <p:nvGraphicFramePr>
          <p:cNvPr id="3" name="Tableau 2"/>
          <p:cNvGraphicFramePr>
            <a:graphicFrameLocks noGrp="1"/>
          </p:cNvGraphicFramePr>
          <p:nvPr>
            <p:extLst/>
          </p:nvPr>
        </p:nvGraphicFramePr>
        <p:xfrm>
          <a:off x="323529" y="1052736"/>
          <a:ext cx="3744415" cy="5201111"/>
        </p:xfrm>
        <a:graphic>
          <a:graphicData uri="http://schemas.openxmlformats.org/drawingml/2006/table">
            <a:tbl>
              <a:tblPr>
                <a:tableStyleId>{5C22544A-7EE6-4342-B048-85BDC9FD1C3A}</a:tableStyleId>
              </a:tblPr>
              <a:tblGrid>
                <a:gridCol w="2407123"/>
                <a:gridCol w="668646"/>
                <a:gridCol w="668646"/>
              </a:tblGrid>
              <a:tr h="201872">
                <a:tc gridSpan="3">
                  <a:txBody>
                    <a:bodyPr/>
                    <a:lstStyle/>
                    <a:p>
                      <a:pPr algn="ctr" fontAlgn="ctr"/>
                      <a:r>
                        <a:rPr lang="fr-FR" sz="900" b="1" u="none" strike="noStrike" dirty="0">
                          <a:effectLst/>
                        </a:rPr>
                        <a:t>BILAN AU 31/12/2016 - ACTIF</a:t>
                      </a:r>
                      <a:endParaRPr lang="fr-FR" sz="900" b="1" i="0" u="none" strike="noStrike" dirty="0">
                        <a:effectLst/>
                        <a:latin typeface="Arial"/>
                      </a:endParaRPr>
                    </a:p>
                  </a:txBody>
                  <a:tcPr marL="4037" marR="4037" marT="4037" marB="0" anchor="ctr"/>
                </a:tc>
                <a:tc hMerge="1">
                  <a:txBody>
                    <a:bodyPr/>
                    <a:lstStyle/>
                    <a:p>
                      <a:endParaRPr lang="fr-FR"/>
                    </a:p>
                  </a:txBody>
                  <a:tcPr/>
                </a:tc>
                <a:tc hMerge="1">
                  <a:txBody>
                    <a:bodyPr/>
                    <a:lstStyle/>
                    <a:p>
                      <a:endParaRPr lang="fr-FR"/>
                    </a:p>
                  </a:txBody>
                  <a:tcPr/>
                </a:tc>
              </a:tr>
              <a:tr h="157460">
                <a:tc>
                  <a:txBody>
                    <a:bodyPr/>
                    <a:lstStyle/>
                    <a:p>
                      <a:pPr algn="ctr" fontAlgn="ctr"/>
                      <a:r>
                        <a:rPr lang="fr-FR" sz="800" b="1" u="none" strike="noStrike" dirty="0">
                          <a:effectLst/>
                        </a:rPr>
                        <a:t> </a:t>
                      </a:r>
                      <a:endParaRPr lang="fr-FR" sz="800" b="1" i="0" u="none" strike="noStrike" dirty="0">
                        <a:effectLst/>
                        <a:latin typeface="Arial"/>
                      </a:endParaRPr>
                    </a:p>
                  </a:txBody>
                  <a:tcPr marL="4037" marR="4037" marT="4037" marB="0" anchor="ctr"/>
                </a:tc>
                <a:tc>
                  <a:txBody>
                    <a:bodyPr/>
                    <a:lstStyle/>
                    <a:p>
                      <a:pPr algn="ctr" fontAlgn="ctr"/>
                      <a:r>
                        <a:rPr lang="fr-FR" sz="800" b="1" u="none" strike="noStrike" dirty="0">
                          <a:effectLst/>
                        </a:rPr>
                        <a:t>Net       31/12/2016</a:t>
                      </a:r>
                      <a:endParaRPr lang="fr-FR" sz="800" b="1" i="0" u="none" strike="noStrike" dirty="0">
                        <a:effectLst/>
                        <a:latin typeface="Arial"/>
                      </a:endParaRPr>
                    </a:p>
                  </a:txBody>
                  <a:tcPr marL="4037" marR="4037" marT="4037" marB="0" anchor="ctr"/>
                </a:tc>
                <a:tc>
                  <a:txBody>
                    <a:bodyPr/>
                    <a:lstStyle/>
                    <a:p>
                      <a:pPr algn="ctr" fontAlgn="ctr"/>
                      <a:r>
                        <a:rPr lang="fr-FR" sz="800" b="1" u="none" strike="noStrike" dirty="0">
                          <a:effectLst/>
                        </a:rPr>
                        <a:t>Net      31/12/2015</a:t>
                      </a:r>
                      <a:endParaRPr lang="fr-FR" sz="800" b="1" i="0" u="none" strike="noStrike" dirty="0">
                        <a:effectLst/>
                        <a:latin typeface="Arial"/>
                      </a:endParaRPr>
                    </a:p>
                  </a:txBody>
                  <a:tcPr marL="4037" marR="4037" marT="4037" marB="0" anchor="ctr"/>
                </a:tc>
              </a:tr>
              <a:tr h="88824">
                <a:tc>
                  <a:txBody>
                    <a:bodyPr/>
                    <a:lstStyle/>
                    <a:p>
                      <a:pPr algn="l" fontAlgn="b"/>
                      <a:r>
                        <a:rPr lang="fr-FR" sz="800" b="1" u="sng" strike="noStrike">
                          <a:effectLst/>
                        </a:rPr>
                        <a:t>ACTIF IMMOBILISE</a:t>
                      </a:r>
                      <a:endParaRPr lang="fr-FR" sz="800" b="1" i="0" u="sng" strike="noStrike">
                        <a:effectLst/>
                        <a:latin typeface="Arial"/>
                      </a:endParaRPr>
                    </a:p>
                  </a:txBody>
                  <a:tcPr marL="4037" marR="4037" marT="4037" marB="0" anchor="b"/>
                </a:tc>
                <a:tc>
                  <a:txBody>
                    <a:bodyPr/>
                    <a:lstStyle/>
                    <a:p>
                      <a:pPr algn="ctr" fontAlgn="b"/>
                      <a:r>
                        <a:rPr lang="fr-FR" sz="800" b="1" u="none" strike="noStrike" dirty="0">
                          <a:effectLst/>
                        </a:rPr>
                        <a:t> </a:t>
                      </a:r>
                      <a:endParaRPr lang="fr-FR" sz="800" b="1" i="0" u="none" strike="noStrike" dirty="0">
                        <a:effectLst/>
                        <a:latin typeface="Arial"/>
                      </a:endParaRPr>
                    </a:p>
                  </a:txBody>
                  <a:tcPr marL="4037" marR="4037" marT="4037" marB="0" anchor="b"/>
                </a:tc>
                <a:tc>
                  <a:txBody>
                    <a:bodyPr/>
                    <a:lstStyle/>
                    <a:p>
                      <a:pPr algn="ctr" fontAlgn="b"/>
                      <a:r>
                        <a:rPr lang="fr-FR" sz="800" b="1" u="none" strike="noStrike" dirty="0">
                          <a:effectLst/>
                        </a:rPr>
                        <a:t> </a:t>
                      </a:r>
                      <a:endParaRPr lang="fr-FR" sz="800" b="1" i="0" u="none" strike="noStrike" dirty="0">
                        <a:effectLst/>
                        <a:latin typeface="Arial"/>
                      </a:endParaRPr>
                    </a:p>
                  </a:txBody>
                  <a:tcPr marL="4037" marR="4037" marT="4037" marB="0" anchor="b"/>
                </a:tc>
              </a:tr>
              <a:tr h="88824">
                <a:tc>
                  <a:txBody>
                    <a:bodyPr/>
                    <a:lstStyle/>
                    <a:p>
                      <a:pPr algn="l" fontAlgn="ctr"/>
                      <a:r>
                        <a:rPr lang="fr-FR" sz="800" u="sng" strike="noStrike">
                          <a:effectLst/>
                        </a:rPr>
                        <a:t>Immobilisations incorporelles</a:t>
                      </a:r>
                      <a:endParaRPr lang="fr-FR" sz="800" b="1" i="0" u="sng" strike="noStrike">
                        <a:effectLst/>
                        <a:latin typeface="Arial"/>
                      </a:endParaRPr>
                    </a:p>
                  </a:txBody>
                  <a:tcPr marL="4037" marR="4037" marT="4037" marB="0" anchor="ctr"/>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88824">
                <a:tc>
                  <a:txBody>
                    <a:bodyPr/>
                    <a:lstStyle/>
                    <a:p>
                      <a:pPr algn="l" fontAlgn="ctr"/>
                      <a:r>
                        <a:rPr lang="fr-FR" sz="800" u="none" strike="noStrike">
                          <a:effectLst/>
                        </a:rPr>
                        <a:t>Frais de développement</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88824">
                <a:tc>
                  <a:txBody>
                    <a:bodyPr/>
                    <a:lstStyle/>
                    <a:p>
                      <a:pPr algn="l" fontAlgn="b"/>
                      <a:r>
                        <a:rPr lang="fr-FR" sz="800" u="none" strike="noStrike">
                          <a:effectLst/>
                        </a:rPr>
                        <a:t>Concessions, brevets</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65535">
                <a:tc>
                  <a:txBody>
                    <a:bodyPr/>
                    <a:lstStyle/>
                    <a:p>
                      <a:pPr algn="l" fontAlgn="b"/>
                      <a:r>
                        <a:rPr lang="fr-FR" sz="800" u="none" strike="noStrike">
                          <a:effectLst/>
                        </a:rPr>
                        <a:t>Autres immobilisations incorporelles</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65535">
                <a:tc>
                  <a:txBody>
                    <a:bodyPr/>
                    <a:lstStyle/>
                    <a:p>
                      <a:pPr algn="l" fontAlgn="b"/>
                      <a:r>
                        <a:rPr lang="fr-FR" sz="800" u="none" strike="noStrike">
                          <a:effectLst/>
                        </a:rPr>
                        <a:t>Immobilisations incorporelles en cours</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06992">
                <a:tc>
                  <a:txBody>
                    <a:bodyPr/>
                    <a:lstStyle/>
                    <a:p>
                      <a:pPr algn="l" fontAlgn="ctr"/>
                      <a:r>
                        <a:rPr lang="fr-FR" sz="800" u="sng" strike="noStrike">
                          <a:effectLst/>
                        </a:rPr>
                        <a:t>Immobilisations corporelles</a:t>
                      </a:r>
                      <a:endParaRPr lang="fr-FR" sz="800" b="1" i="0" u="sng"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Terrain</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Construction</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49385">
                <a:tc>
                  <a:txBody>
                    <a:bodyPr/>
                    <a:lstStyle/>
                    <a:p>
                      <a:pPr algn="l" fontAlgn="ctr"/>
                      <a:r>
                        <a:rPr lang="fr-FR" sz="800" u="none" strike="noStrike">
                          <a:effectLst/>
                        </a:rPr>
                        <a:t>Installations techniques mat et outillage</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Autres immobilisations corporelles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65535">
                <a:tc>
                  <a:txBody>
                    <a:bodyPr/>
                    <a:lstStyle/>
                    <a:p>
                      <a:pPr algn="l" fontAlgn="b"/>
                      <a:r>
                        <a:rPr lang="fr-FR" sz="800" u="none" strike="noStrike">
                          <a:effectLst/>
                        </a:rPr>
                        <a:t>Immobilisations corporelles en cours</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06992">
                <a:tc>
                  <a:txBody>
                    <a:bodyPr/>
                    <a:lstStyle/>
                    <a:p>
                      <a:pPr algn="l" fontAlgn="ctr"/>
                      <a:r>
                        <a:rPr lang="fr-FR" sz="800" u="sng" strike="noStrike">
                          <a:effectLst/>
                        </a:rPr>
                        <a:t>Immobilisations financières</a:t>
                      </a:r>
                      <a:endParaRPr lang="fr-FR" sz="800" b="1" i="0" u="sng"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Participations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49385">
                <a:tc>
                  <a:txBody>
                    <a:bodyPr/>
                    <a:lstStyle/>
                    <a:p>
                      <a:pPr algn="l" fontAlgn="ctr"/>
                      <a:r>
                        <a:rPr lang="fr-FR" sz="800" u="none" strike="noStrike">
                          <a:effectLst/>
                        </a:rPr>
                        <a:t>Créances rattachées à des participations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Autres titres immobilisés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1 200</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1 200</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Prêts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dirty="0">
                          <a:effectLst/>
                        </a:rPr>
                        <a:t> </a:t>
                      </a:r>
                      <a:endParaRPr lang="fr-FR" sz="800" b="0" i="0" u="none" strike="noStrike" dirty="0">
                        <a:effectLst/>
                        <a:latin typeface="Arial"/>
                      </a:endParaRPr>
                    </a:p>
                  </a:txBody>
                  <a:tcPr marL="4037" marR="4037" marT="4037" marB="0" anchor="b"/>
                </a:tc>
              </a:tr>
              <a:tr h="106992">
                <a:tc>
                  <a:txBody>
                    <a:bodyPr/>
                    <a:lstStyle/>
                    <a:p>
                      <a:pPr algn="l" fontAlgn="ctr"/>
                      <a:r>
                        <a:rPr lang="fr-FR" sz="800" u="none" strike="noStrike">
                          <a:effectLst/>
                        </a:rPr>
                        <a:t>Autres immobilisations financières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76638">
                <a:tc>
                  <a:txBody>
                    <a:bodyPr/>
                    <a:lstStyle/>
                    <a:p>
                      <a:pPr algn="r" fontAlgn="ctr"/>
                      <a:r>
                        <a:rPr lang="fr-FR" sz="800" b="1" u="none" strike="noStrike" dirty="0">
                          <a:effectLst/>
                        </a:rPr>
                        <a:t>TOTAL ACTIF IMMOBILISE</a:t>
                      </a:r>
                      <a:endParaRPr lang="fr-FR" sz="800" b="1" i="0" u="none" strike="noStrike" dirty="0">
                        <a:effectLst/>
                        <a:latin typeface="Arial"/>
                      </a:endParaRPr>
                    </a:p>
                  </a:txBody>
                  <a:tcPr marL="4037" marR="4037" marT="4037" marB="0" anchor="ctr"/>
                </a:tc>
                <a:tc>
                  <a:txBody>
                    <a:bodyPr/>
                    <a:lstStyle/>
                    <a:p>
                      <a:pPr algn="ctr" fontAlgn="ctr"/>
                      <a:r>
                        <a:rPr lang="fr-FR" sz="800" b="1" u="none" strike="noStrike" dirty="0">
                          <a:effectLst/>
                        </a:rPr>
                        <a:t>1 200</a:t>
                      </a:r>
                      <a:endParaRPr lang="fr-FR" sz="800" b="1" i="0" u="none" strike="noStrike" dirty="0">
                        <a:effectLst/>
                        <a:latin typeface="Arial"/>
                      </a:endParaRPr>
                    </a:p>
                  </a:txBody>
                  <a:tcPr marL="4037" marR="4037" marT="4037" marB="0" anchor="ctr"/>
                </a:tc>
                <a:tc>
                  <a:txBody>
                    <a:bodyPr/>
                    <a:lstStyle/>
                    <a:p>
                      <a:pPr algn="ctr" fontAlgn="ctr"/>
                      <a:r>
                        <a:rPr lang="fr-FR" sz="800" b="1" u="none" strike="noStrike" dirty="0">
                          <a:effectLst/>
                        </a:rPr>
                        <a:t>1 200</a:t>
                      </a:r>
                      <a:endParaRPr lang="fr-FR" sz="800" b="1" i="0" u="none" strike="noStrike" dirty="0">
                        <a:effectLst/>
                        <a:latin typeface="Arial"/>
                      </a:endParaRPr>
                    </a:p>
                  </a:txBody>
                  <a:tcPr marL="4037" marR="4037" marT="4037" marB="0" anchor="ctr"/>
                </a:tc>
              </a:tr>
              <a:tr h="106992">
                <a:tc>
                  <a:txBody>
                    <a:bodyPr/>
                    <a:lstStyle/>
                    <a:p>
                      <a:pPr algn="l" fontAlgn="b"/>
                      <a:r>
                        <a:rPr lang="fr-FR" sz="800" b="1" u="sng" strike="noStrike">
                          <a:effectLst/>
                        </a:rPr>
                        <a:t>ACTIF CIRCULANT</a:t>
                      </a:r>
                      <a:endParaRPr lang="fr-FR" sz="800" b="1" i="0" u="sng" strike="noStrike">
                        <a:effectLst/>
                        <a:latin typeface="Arial"/>
                      </a:endParaRPr>
                    </a:p>
                  </a:txBody>
                  <a:tcPr marL="4037" marR="4037" marT="4037" marB="0" anchor="b"/>
                </a:tc>
                <a:tc>
                  <a:txBody>
                    <a:bodyPr/>
                    <a:lstStyle/>
                    <a:p>
                      <a:pPr algn="ctr" fontAlgn="b"/>
                      <a:r>
                        <a:rPr lang="fr-FR" sz="800" b="1" u="none" strike="noStrike" dirty="0">
                          <a:effectLst/>
                        </a:rPr>
                        <a:t> </a:t>
                      </a:r>
                      <a:endParaRPr lang="fr-FR" sz="800" b="1" i="0" u="none" strike="noStrike" dirty="0">
                        <a:effectLst/>
                        <a:latin typeface="Arial"/>
                      </a:endParaRPr>
                    </a:p>
                  </a:txBody>
                  <a:tcPr marL="4037" marR="4037" marT="4037" marB="0" anchor="b"/>
                </a:tc>
                <a:tc>
                  <a:txBody>
                    <a:bodyPr/>
                    <a:lstStyle/>
                    <a:p>
                      <a:pPr algn="ctr" fontAlgn="b"/>
                      <a:r>
                        <a:rPr lang="fr-FR" sz="800" b="1" u="none" strike="noStrike" dirty="0">
                          <a:effectLst/>
                        </a:rPr>
                        <a:t> </a:t>
                      </a:r>
                      <a:endParaRPr lang="fr-FR" sz="800" b="1" i="0" u="none" strike="noStrike" dirty="0">
                        <a:effectLst/>
                        <a:latin typeface="Arial"/>
                      </a:endParaRPr>
                    </a:p>
                  </a:txBody>
                  <a:tcPr marL="4037" marR="4037" marT="4037" marB="0" anchor="b"/>
                </a:tc>
              </a:tr>
              <a:tr h="106992">
                <a:tc>
                  <a:txBody>
                    <a:bodyPr/>
                    <a:lstStyle/>
                    <a:p>
                      <a:pPr algn="l" fontAlgn="b"/>
                      <a:r>
                        <a:rPr lang="fr-FR" sz="800" u="sng" strike="noStrike">
                          <a:effectLst/>
                        </a:rPr>
                        <a:t>Stocks</a:t>
                      </a:r>
                      <a:endParaRPr lang="fr-FR" sz="800" b="1" i="0" u="sng"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c>
                  <a:txBody>
                    <a:bodyPr/>
                    <a:lstStyle/>
                    <a:p>
                      <a:pPr algn="ctr" fontAlgn="b"/>
                      <a:r>
                        <a:rPr lang="fr-FR" sz="800" u="none" strike="noStrike">
                          <a:effectLst/>
                        </a:rPr>
                        <a:t> </a:t>
                      </a:r>
                      <a:endParaRPr lang="fr-FR" sz="800" b="0" i="0" u="none" strike="noStrike">
                        <a:effectLst/>
                        <a:latin typeface="Arial"/>
                      </a:endParaRPr>
                    </a:p>
                  </a:txBody>
                  <a:tcPr marL="4037" marR="4037" marT="4037" marB="0" anchor="b"/>
                </a:tc>
              </a:tr>
              <a:tr h="106992">
                <a:tc>
                  <a:txBody>
                    <a:bodyPr/>
                    <a:lstStyle/>
                    <a:p>
                      <a:pPr algn="l" fontAlgn="ctr"/>
                      <a:r>
                        <a:rPr lang="fr-FR" sz="800" u="none" strike="noStrike">
                          <a:effectLst/>
                        </a:rPr>
                        <a:t>Marchandises</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r>
              <a:tr h="106992">
                <a:tc>
                  <a:txBody>
                    <a:bodyPr/>
                    <a:lstStyle/>
                    <a:p>
                      <a:pPr algn="l" fontAlgn="ctr"/>
                      <a:r>
                        <a:rPr lang="fr-FR" sz="800" u="none" strike="noStrike">
                          <a:effectLst/>
                        </a:rPr>
                        <a:t>Mat. Premières et autres appros.</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r>
              <a:tr h="106992">
                <a:tc>
                  <a:txBody>
                    <a:bodyPr/>
                    <a:lstStyle/>
                    <a:p>
                      <a:pPr algn="l"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dirty="0">
                          <a:effectLst/>
                        </a:rPr>
                        <a:t> </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Avances et acomptes versés</a:t>
                      </a:r>
                      <a:endParaRPr lang="fr-FR" sz="800" b="1"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r>
              <a:tr h="106992">
                <a:tc>
                  <a:txBody>
                    <a:bodyPr/>
                    <a:lstStyle/>
                    <a:p>
                      <a:pPr algn="l"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r>
              <a:tr h="106992">
                <a:tc>
                  <a:txBody>
                    <a:bodyPr/>
                    <a:lstStyle/>
                    <a:p>
                      <a:pPr algn="l" fontAlgn="ctr"/>
                      <a:r>
                        <a:rPr lang="fr-FR" sz="800" u="sng" strike="noStrike">
                          <a:effectLst/>
                        </a:rPr>
                        <a:t>Créances</a:t>
                      </a:r>
                      <a:endParaRPr lang="fr-FR" sz="800" b="1" i="0" u="sng"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dirty="0">
                          <a:effectLst/>
                        </a:rPr>
                        <a:t> </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Usagers et comptes rattachés</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dirty="0">
                          <a:effectLst/>
                        </a:rPr>
                        <a:t> </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Autres créances</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dirty="0">
                          <a:effectLst/>
                        </a:rPr>
                        <a:t> </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a:effectLst/>
                        </a:rPr>
                        <a:t> </a:t>
                      </a:r>
                      <a:endParaRPr lang="fr-FR" sz="800" b="0" i="0" u="none" strike="noStrike">
                        <a:effectLst/>
                        <a:latin typeface="Arial"/>
                      </a:endParaRPr>
                    </a:p>
                  </a:txBody>
                  <a:tcPr marL="4037" marR="4037" marT="4037" marB="0" anchor="ctr"/>
                </a:tc>
                <a:tc>
                  <a:txBody>
                    <a:bodyPr/>
                    <a:lstStyle/>
                    <a:p>
                      <a:pPr algn="ctr" fontAlgn="ctr"/>
                      <a:r>
                        <a:rPr lang="fr-FR" sz="800" u="none" strike="noStrike" dirty="0">
                          <a:effectLst/>
                        </a:rPr>
                        <a:t> </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Valeurs mobilières de placement</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3 614</a:t>
                      </a:r>
                      <a:endParaRPr lang="fr-FR" sz="800" b="0" i="0" u="none" strike="noStrike">
                        <a:effectLst/>
                        <a:latin typeface="Arial"/>
                      </a:endParaRPr>
                    </a:p>
                  </a:txBody>
                  <a:tcPr marL="4037" marR="4037" marT="4037" marB="0" anchor="b"/>
                </a:tc>
                <a:tc>
                  <a:txBody>
                    <a:bodyPr/>
                    <a:lstStyle/>
                    <a:p>
                      <a:pPr algn="ctr" fontAlgn="ctr"/>
                      <a:r>
                        <a:rPr lang="fr-FR" sz="800" u="none" strike="noStrike" dirty="0">
                          <a:effectLst/>
                        </a:rPr>
                        <a:t>2 566</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Disponibilités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10 946</a:t>
                      </a:r>
                      <a:endParaRPr lang="fr-FR" sz="800" b="0" i="0" u="none" strike="noStrike">
                        <a:effectLst/>
                        <a:latin typeface="Arial"/>
                      </a:endParaRPr>
                    </a:p>
                  </a:txBody>
                  <a:tcPr marL="4037" marR="4037" marT="4037" marB="0" anchor="b"/>
                </a:tc>
                <a:tc>
                  <a:txBody>
                    <a:bodyPr/>
                    <a:lstStyle/>
                    <a:p>
                      <a:pPr algn="ctr" fontAlgn="ctr"/>
                      <a:r>
                        <a:rPr lang="fr-FR" sz="800" u="none" strike="noStrike" dirty="0">
                          <a:effectLst/>
                        </a:rPr>
                        <a:t>11 476</a:t>
                      </a:r>
                      <a:endParaRPr lang="fr-FR" sz="800" b="0" i="0" u="none" strike="noStrike" dirty="0">
                        <a:effectLst/>
                        <a:latin typeface="Arial"/>
                      </a:endParaRPr>
                    </a:p>
                  </a:txBody>
                  <a:tcPr marL="4037" marR="4037" marT="4037" marB="0" anchor="ctr"/>
                </a:tc>
              </a:tr>
              <a:tr h="106992">
                <a:tc>
                  <a:txBody>
                    <a:bodyPr/>
                    <a:lstStyle/>
                    <a:p>
                      <a:pPr algn="l" fontAlgn="ctr"/>
                      <a:r>
                        <a:rPr lang="fr-FR" sz="800" u="none" strike="noStrike">
                          <a:effectLst/>
                        </a:rPr>
                        <a:t>Titres</a:t>
                      </a:r>
                      <a:endParaRPr lang="fr-FR" sz="800" b="0" i="0" u="none" strike="noStrike">
                        <a:effectLst/>
                        <a:latin typeface="Arial"/>
                      </a:endParaRPr>
                    </a:p>
                  </a:txBody>
                  <a:tcPr marL="4037" marR="4037" marT="4037" marB="0" anchor="ctr"/>
                </a:tc>
                <a:tc>
                  <a:txBody>
                    <a:bodyPr/>
                    <a:lstStyle/>
                    <a:p>
                      <a:pPr algn="ctr" fontAlgn="b"/>
                      <a:r>
                        <a:rPr lang="fr-FR" sz="800" u="none" strike="noStrike">
                          <a:effectLst/>
                        </a:rPr>
                        <a:t>10 021</a:t>
                      </a:r>
                      <a:endParaRPr lang="fr-FR" sz="800" b="0" i="0" u="none" strike="noStrike">
                        <a:effectLst/>
                        <a:latin typeface="Arial"/>
                      </a:endParaRPr>
                    </a:p>
                  </a:txBody>
                  <a:tcPr marL="4037" marR="4037" marT="4037" marB="0" anchor="b"/>
                </a:tc>
                <a:tc>
                  <a:txBody>
                    <a:bodyPr/>
                    <a:lstStyle/>
                    <a:p>
                      <a:pPr algn="ctr" fontAlgn="ctr"/>
                      <a:r>
                        <a:rPr lang="fr-FR" sz="800" u="none" strike="noStrike" dirty="0">
                          <a:effectLst/>
                        </a:rPr>
                        <a:t>10 021</a:t>
                      </a:r>
                      <a:endParaRPr lang="fr-FR" sz="800" b="0" i="0" u="none" strike="noStrike" dirty="0">
                        <a:effectLst/>
                        <a:latin typeface="Arial"/>
                      </a:endParaRPr>
                    </a:p>
                  </a:txBody>
                  <a:tcPr marL="4037" marR="4037" marT="4037" marB="0" anchor="ctr"/>
                </a:tc>
              </a:tr>
              <a:tr h="176638">
                <a:tc>
                  <a:txBody>
                    <a:bodyPr/>
                    <a:lstStyle/>
                    <a:p>
                      <a:pPr algn="r" fontAlgn="ctr"/>
                      <a:r>
                        <a:rPr lang="fr-FR" sz="800" b="1" u="none" strike="noStrike" dirty="0">
                          <a:effectLst/>
                        </a:rPr>
                        <a:t>TOTAL ACTIF CIRCULANT</a:t>
                      </a:r>
                      <a:endParaRPr lang="fr-FR" sz="800" b="1" i="0" u="none" strike="noStrike" dirty="0">
                        <a:effectLst/>
                        <a:latin typeface="Arial"/>
                      </a:endParaRPr>
                    </a:p>
                  </a:txBody>
                  <a:tcPr marL="4037" marR="4037" marT="4037" marB="0" anchor="ctr"/>
                </a:tc>
                <a:tc>
                  <a:txBody>
                    <a:bodyPr/>
                    <a:lstStyle/>
                    <a:p>
                      <a:pPr algn="ctr" fontAlgn="ctr"/>
                      <a:r>
                        <a:rPr lang="fr-FR" sz="800" b="1" u="none" strike="noStrike">
                          <a:effectLst/>
                        </a:rPr>
                        <a:t>24 581</a:t>
                      </a:r>
                      <a:endParaRPr lang="fr-FR" sz="800" b="1" i="0" u="none" strike="noStrike">
                        <a:effectLst/>
                        <a:latin typeface="Arial"/>
                      </a:endParaRPr>
                    </a:p>
                  </a:txBody>
                  <a:tcPr marL="4037" marR="4037" marT="4037" marB="0" anchor="ctr"/>
                </a:tc>
                <a:tc>
                  <a:txBody>
                    <a:bodyPr/>
                    <a:lstStyle/>
                    <a:p>
                      <a:pPr algn="ctr" fontAlgn="ctr"/>
                      <a:r>
                        <a:rPr lang="fr-FR" sz="800" b="1" u="none" strike="noStrike" dirty="0">
                          <a:effectLst/>
                        </a:rPr>
                        <a:t>24 063</a:t>
                      </a:r>
                      <a:endParaRPr lang="fr-FR" sz="800" b="1" i="0" u="none" strike="noStrike" dirty="0">
                        <a:effectLst/>
                        <a:latin typeface="Arial"/>
                      </a:endParaRPr>
                    </a:p>
                  </a:txBody>
                  <a:tcPr marL="4037" marR="4037" marT="4037" marB="0" anchor="ctr"/>
                </a:tc>
              </a:tr>
              <a:tr h="201872">
                <a:tc>
                  <a:txBody>
                    <a:bodyPr/>
                    <a:lstStyle/>
                    <a:p>
                      <a:pPr algn="r" fontAlgn="ctr"/>
                      <a:r>
                        <a:rPr lang="fr-FR" sz="800" b="1" u="sng" strike="noStrike" dirty="0">
                          <a:effectLst/>
                        </a:rPr>
                        <a:t>TOTAL GENERAL</a:t>
                      </a:r>
                      <a:endParaRPr lang="fr-FR" sz="800" b="1" i="0" u="sng" strike="noStrike" dirty="0">
                        <a:effectLst/>
                        <a:latin typeface="Arial"/>
                      </a:endParaRPr>
                    </a:p>
                  </a:txBody>
                  <a:tcPr marL="4037" marR="4037" marT="4037" marB="0" anchor="ctr"/>
                </a:tc>
                <a:tc>
                  <a:txBody>
                    <a:bodyPr/>
                    <a:lstStyle/>
                    <a:p>
                      <a:pPr algn="ctr" fontAlgn="ctr"/>
                      <a:r>
                        <a:rPr lang="fr-FR" sz="800" b="1" u="sng" strike="noStrike" dirty="0">
                          <a:effectLst/>
                        </a:rPr>
                        <a:t>25 781</a:t>
                      </a:r>
                      <a:endParaRPr lang="fr-FR" sz="800" b="1" i="0" u="sng" strike="noStrike" dirty="0">
                        <a:effectLst/>
                        <a:latin typeface="Arial"/>
                      </a:endParaRPr>
                    </a:p>
                  </a:txBody>
                  <a:tcPr marL="4037" marR="4037" marT="4037" marB="0" anchor="ctr"/>
                </a:tc>
                <a:tc>
                  <a:txBody>
                    <a:bodyPr/>
                    <a:lstStyle/>
                    <a:p>
                      <a:pPr algn="ctr" fontAlgn="ctr"/>
                      <a:r>
                        <a:rPr lang="fr-FR" sz="800" b="1" u="sng" strike="noStrike" dirty="0">
                          <a:effectLst/>
                        </a:rPr>
                        <a:t>25 262</a:t>
                      </a:r>
                      <a:endParaRPr lang="fr-FR" sz="800" b="1" i="0" u="sng" strike="noStrike" dirty="0">
                        <a:effectLst/>
                        <a:latin typeface="Arial"/>
                      </a:endParaRPr>
                    </a:p>
                  </a:txBody>
                  <a:tcPr marL="4037" marR="4037" marT="4037" marB="0" anchor="ctr"/>
                </a:tc>
              </a:tr>
            </a:tbl>
          </a:graphicData>
        </a:graphic>
      </p:graphicFrame>
      <p:graphicFrame>
        <p:nvGraphicFramePr>
          <p:cNvPr id="4" name="Tableau 3"/>
          <p:cNvGraphicFramePr>
            <a:graphicFrameLocks noGrp="1"/>
          </p:cNvGraphicFramePr>
          <p:nvPr>
            <p:extLst/>
          </p:nvPr>
        </p:nvGraphicFramePr>
        <p:xfrm>
          <a:off x="4590652" y="1052736"/>
          <a:ext cx="3941788" cy="5370560"/>
        </p:xfrm>
        <a:graphic>
          <a:graphicData uri="http://schemas.openxmlformats.org/drawingml/2006/table">
            <a:tbl>
              <a:tblPr>
                <a:tableStyleId>{5C22544A-7EE6-4342-B048-85BDC9FD1C3A}</a:tableStyleId>
              </a:tblPr>
              <a:tblGrid>
                <a:gridCol w="2489160"/>
                <a:gridCol w="726314"/>
                <a:gridCol w="726314"/>
              </a:tblGrid>
              <a:tr h="183386">
                <a:tc gridSpan="3">
                  <a:txBody>
                    <a:bodyPr/>
                    <a:lstStyle/>
                    <a:p>
                      <a:pPr algn="ctr" fontAlgn="ctr"/>
                      <a:r>
                        <a:rPr lang="fr-FR" sz="900" b="1" u="none" strike="noStrike" dirty="0">
                          <a:effectLst/>
                        </a:rPr>
                        <a:t>BILAN AU 31/12/2016 - PASSIF</a:t>
                      </a:r>
                      <a:endParaRPr lang="fr-FR" sz="900" b="1" i="0" u="none" strike="noStrike" dirty="0">
                        <a:effectLst/>
                        <a:latin typeface="Arial"/>
                      </a:endParaRPr>
                    </a:p>
                  </a:txBody>
                  <a:tcPr marL="3668" marR="3668" marT="3668" marB="0" anchor="ctr"/>
                </a:tc>
                <a:tc hMerge="1">
                  <a:txBody>
                    <a:bodyPr/>
                    <a:lstStyle/>
                    <a:p>
                      <a:endParaRPr lang="fr-FR"/>
                    </a:p>
                  </a:txBody>
                  <a:tcPr/>
                </a:tc>
                <a:tc hMerge="1">
                  <a:txBody>
                    <a:bodyPr/>
                    <a:lstStyle/>
                    <a:p>
                      <a:endParaRPr lang="fr-FR"/>
                    </a:p>
                  </a:txBody>
                  <a:tcPr/>
                </a:tc>
              </a:tr>
              <a:tr h="84357">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b="1" u="none" strike="noStrike" dirty="0" smtClean="0">
                          <a:effectLst/>
                        </a:rPr>
                        <a:t>Net </a:t>
                      </a:r>
                    </a:p>
                    <a:p>
                      <a:pPr algn="ctr" fontAlgn="ctr"/>
                      <a:r>
                        <a:rPr lang="fr-FR" sz="800" b="1" u="none" strike="noStrike" dirty="0" smtClean="0">
                          <a:effectLst/>
                        </a:rPr>
                        <a:t>31/12/2016</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smtClean="0">
                          <a:effectLst/>
                        </a:rPr>
                        <a:t>Net</a:t>
                      </a:r>
                    </a:p>
                    <a:p>
                      <a:pPr algn="ctr" fontAlgn="ctr"/>
                      <a:r>
                        <a:rPr lang="fr-FR" sz="800" b="1" u="none" strike="noStrike" dirty="0" smtClean="0">
                          <a:effectLst/>
                        </a:rPr>
                        <a:t>31/12/2015</a:t>
                      </a:r>
                      <a:endParaRPr lang="fr-FR" sz="800" b="1" i="0" u="none" strike="noStrike" dirty="0">
                        <a:effectLst/>
                        <a:latin typeface="Arial"/>
                      </a:endParaRPr>
                    </a:p>
                  </a:txBody>
                  <a:tcPr marL="3668" marR="3668" marT="3668" marB="0" anchor="ctr"/>
                </a:tc>
              </a:tr>
              <a:tr h="159546">
                <a:tc>
                  <a:txBody>
                    <a:bodyPr/>
                    <a:lstStyle/>
                    <a:p>
                      <a:pPr algn="l" fontAlgn="ctr"/>
                      <a:r>
                        <a:rPr lang="fr-FR" sz="800" b="1" u="sng" strike="noStrike" dirty="0">
                          <a:effectLst/>
                        </a:rPr>
                        <a:t>FONDS PROPRES</a:t>
                      </a:r>
                      <a:endParaRPr lang="fr-FR" sz="800" b="1" i="0" u="sng" strike="noStrike" dirty="0">
                        <a:effectLst/>
                        <a:latin typeface="Arial"/>
                      </a:endParaRPr>
                    </a:p>
                  </a:txBody>
                  <a:tcPr marL="3668" marR="3668" marT="3668" marB="0" anchor="ctr"/>
                </a:tc>
                <a:tc>
                  <a:txBody>
                    <a:bodyPr/>
                    <a:lstStyle/>
                    <a:p>
                      <a:pPr algn="l"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l"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Fonds associatif sans droit de reprise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Ecart de réévaluation</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Réserves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Report à nouveau</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23 007</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21 507</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Résultat de l'exercice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177</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1 501</a:t>
                      </a:r>
                      <a:endParaRPr lang="fr-FR" sz="800" b="0" i="0" u="none" strike="noStrike">
                        <a:effectLst/>
                        <a:latin typeface="Arial"/>
                      </a:endParaRPr>
                    </a:p>
                  </a:txBody>
                  <a:tcPr marL="3668" marR="3668" marT="3668" marB="0" anchor="ctr"/>
                </a:tc>
              </a:tr>
              <a:tr h="159546">
                <a:tc>
                  <a:txBody>
                    <a:bodyPr/>
                    <a:lstStyle/>
                    <a:p>
                      <a:pPr algn="l" fontAlgn="ctr"/>
                      <a:r>
                        <a:rPr lang="fr-FR" sz="800" b="1" u="sng" strike="noStrike" dirty="0">
                          <a:effectLst/>
                        </a:rPr>
                        <a:t>AUTRES FONDS ASSOCIATIFS</a:t>
                      </a:r>
                      <a:endParaRPr lang="fr-FR" sz="800" b="1" i="0" u="sng"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Fonds associatifs avec droit de reprise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     Apport</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     Legs et donations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150376">
                <a:tc>
                  <a:txBody>
                    <a:bodyPr/>
                    <a:lstStyle/>
                    <a:p>
                      <a:pPr algn="l" fontAlgn="ctr"/>
                      <a:r>
                        <a:rPr lang="fr-FR" sz="800" u="none" strike="noStrike">
                          <a:effectLst/>
                        </a:rPr>
                        <a:t>     Subv. d' investt sur biens renouvelables par l'organisme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Résultats sous contrôle du tiers financeur</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Ecart de réévaluation</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Subv. d' investt sur biens non renouvelables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Provisions réglementées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Droit des propriétaires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160463">
                <a:tc>
                  <a:txBody>
                    <a:bodyPr/>
                    <a:lstStyle/>
                    <a:p>
                      <a:pPr algn="r" fontAlgn="ctr"/>
                      <a:r>
                        <a:rPr lang="fr-FR" sz="800" b="1" u="none" strike="noStrike" dirty="0">
                          <a:effectLst/>
                        </a:rPr>
                        <a:t>FONDS ASSOCIATIFS ET RESERVES</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23 184</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23 008</a:t>
                      </a:r>
                      <a:endParaRPr lang="fr-FR" sz="800" b="1" i="0" u="none" strike="noStrike" dirty="0">
                        <a:effectLst/>
                        <a:latin typeface="Arial"/>
                      </a:endParaRPr>
                    </a:p>
                  </a:txBody>
                  <a:tcPr marL="3668" marR="3668" marT="3668" marB="0" anchor="ctr"/>
                </a:tc>
              </a:tr>
              <a:tr h="160463">
                <a:tc>
                  <a:txBody>
                    <a:bodyPr/>
                    <a:lstStyle/>
                    <a:p>
                      <a:pPr algn="l" fontAlgn="ctr"/>
                      <a:r>
                        <a:rPr lang="fr-FR" sz="800" b="1" u="sng" strike="noStrike" dirty="0">
                          <a:effectLst/>
                        </a:rPr>
                        <a:t>FONDS DEDIES</a:t>
                      </a:r>
                      <a:endParaRPr lang="fr-FR" sz="800" b="1" i="0" u="sng"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r>
              <a:tr h="97194">
                <a:tc>
                  <a:txBody>
                    <a:bodyPr/>
                    <a:lstStyle/>
                    <a:p>
                      <a:pPr algn="l" fontAlgn="ctr"/>
                      <a:r>
                        <a:rPr lang="fr-FR" sz="800" u="none" strike="noStrike" dirty="0">
                          <a:effectLst/>
                        </a:rPr>
                        <a:t>Sur subvention de fonctionnement</a:t>
                      </a:r>
                      <a:endParaRPr lang="fr-FR" sz="800" b="0" i="0" u="none"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r>
              <a:tr h="97194">
                <a:tc>
                  <a:txBody>
                    <a:bodyPr/>
                    <a:lstStyle/>
                    <a:p>
                      <a:pPr algn="l" fontAlgn="ctr"/>
                      <a:r>
                        <a:rPr lang="fr-FR" sz="800" u="none" strike="noStrike">
                          <a:effectLst/>
                        </a:rPr>
                        <a:t>Sur autres ressources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r>
              <a:tr h="159546">
                <a:tc>
                  <a:txBody>
                    <a:bodyPr/>
                    <a:lstStyle/>
                    <a:p>
                      <a:pPr algn="r" fontAlgn="ctr"/>
                      <a:r>
                        <a:rPr lang="fr-FR" sz="800" b="1" u="none" strike="noStrike" dirty="0">
                          <a:effectLst/>
                        </a:rPr>
                        <a:t>TOTAL FONDS DEDIES</a:t>
                      </a:r>
                      <a:endParaRPr lang="fr-FR" sz="800" b="1" i="0" u="none"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r>
              <a:tr h="160463">
                <a:tc>
                  <a:txBody>
                    <a:bodyPr/>
                    <a:lstStyle/>
                    <a:p>
                      <a:pPr algn="l" fontAlgn="ctr"/>
                      <a:r>
                        <a:rPr lang="fr-FR" sz="800" b="1" u="sng" strike="noStrike" dirty="0">
                          <a:effectLst/>
                        </a:rPr>
                        <a:t>PROVISIONS POUR RISQUES ET CHARGES</a:t>
                      </a:r>
                      <a:endParaRPr lang="fr-FR" sz="800" b="1" i="0" u="sng"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1" i="0" u="none" strike="noStrike">
                        <a:effectLst/>
                        <a:latin typeface="Arial"/>
                      </a:endParaRPr>
                    </a:p>
                  </a:txBody>
                  <a:tcPr marL="3668" marR="3668" marT="3668" marB="0" anchor="ctr"/>
                </a:tc>
              </a:tr>
              <a:tr h="97194">
                <a:tc>
                  <a:txBody>
                    <a:bodyPr/>
                    <a:lstStyle/>
                    <a:p>
                      <a:pPr algn="l" fontAlgn="ctr"/>
                      <a:r>
                        <a:rPr lang="fr-FR" sz="800" u="none" strike="noStrike" dirty="0">
                          <a:effectLst/>
                        </a:rPr>
                        <a:t>Provision pour risque</a:t>
                      </a:r>
                      <a:endParaRPr lang="fr-FR" sz="800" b="0" i="0" u="none" strike="noStrike" dirty="0">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Provision pour charge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160463">
                <a:tc>
                  <a:txBody>
                    <a:bodyPr/>
                    <a:lstStyle/>
                    <a:p>
                      <a:pPr algn="r" fontAlgn="ctr"/>
                      <a:r>
                        <a:rPr lang="fr-FR" sz="800" b="1" u="none" strike="noStrike" dirty="0">
                          <a:effectLst/>
                        </a:rPr>
                        <a:t>TOTAL DES PROVISIONS</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0</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0</a:t>
                      </a:r>
                      <a:endParaRPr lang="fr-FR" sz="800" b="1" i="0" u="none" strike="noStrike" dirty="0">
                        <a:effectLst/>
                        <a:latin typeface="Arial"/>
                      </a:endParaRPr>
                    </a:p>
                  </a:txBody>
                  <a:tcPr marL="3668" marR="3668" marT="3668" marB="0" anchor="ctr"/>
                </a:tc>
              </a:tr>
              <a:tr h="160463">
                <a:tc>
                  <a:txBody>
                    <a:bodyPr/>
                    <a:lstStyle/>
                    <a:p>
                      <a:pPr algn="l" fontAlgn="ctr"/>
                      <a:r>
                        <a:rPr lang="fr-FR" sz="800" b="1" u="sng" strike="noStrike" dirty="0">
                          <a:effectLst/>
                        </a:rPr>
                        <a:t>DETTES</a:t>
                      </a:r>
                      <a:endParaRPr lang="fr-FR" sz="800" b="1" i="0" u="sng" strike="noStrike" dirty="0">
                        <a:effectLst/>
                        <a:latin typeface="Arial"/>
                      </a:endParaRPr>
                    </a:p>
                  </a:txBody>
                  <a:tcPr marL="3668" marR="3668" marT="3668" marB="0" anchor="ctr"/>
                </a:tc>
                <a:tc>
                  <a:txBody>
                    <a:bodyPr/>
                    <a:lstStyle/>
                    <a:p>
                      <a:pPr algn="ctr" fontAlgn="ctr"/>
                      <a:r>
                        <a:rPr lang="fr-FR" sz="800" b="1" u="none" strike="noStrike" dirty="0">
                          <a:effectLst/>
                        </a:rPr>
                        <a:t> </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 </a:t>
                      </a:r>
                      <a:endParaRPr lang="fr-FR" sz="800" b="1" i="0" u="none" strike="noStrike" dirty="0">
                        <a:effectLst/>
                        <a:latin typeface="Arial"/>
                      </a:endParaRPr>
                    </a:p>
                  </a:txBody>
                  <a:tcPr marL="3668" marR="3668" marT="3668" marB="0" anchor="ctr"/>
                </a:tc>
              </a:tr>
              <a:tr h="150376">
                <a:tc>
                  <a:txBody>
                    <a:bodyPr/>
                    <a:lstStyle/>
                    <a:p>
                      <a:pPr algn="l" fontAlgn="ctr"/>
                      <a:r>
                        <a:rPr lang="fr-FR" sz="800" u="none" strike="noStrike">
                          <a:effectLst/>
                        </a:rPr>
                        <a:t>Emprunts et dettes auprès d'établissements de crédits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Emprunts et dettes financières diverses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Avances et acomptes reçus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Dettes fournisseurs et comptes rattachés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Dettes fiscales et sociales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Dettes sur immobilisation et comptes rattachés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Autres dettes</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2 597</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2 254</a:t>
                      </a:r>
                      <a:endParaRPr lang="fr-FR" sz="800" b="0" i="0" u="none" strike="noStrike">
                        <a:effectLst/>
                        <a:latin typeface="Arial"/>
                      </a:endParaRPr>
                    </a:p>
                  </a:txBody>
                  <a:tcPr marL="3668" marR="3668" marT="3668" marB="0" anchor="ctr"/>
                </a:tc>
              </a:tr>
              <a:tr h="97194">
                <a:tc>
                  <a:txBody>
                    <a:bodyPr/>
                    <a:lstStyle/>
                    <a:p>
                      <a:pPr algn="l" fontAlgn="ctr"/>
                      <a:r>
                        <a:rPr lang="fr-FR" sz="800" u="none" strike="noStrike">
                          <a:effectLst/>
                        </a:rPr>
                        <a:t>Produits constatés d'avance</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c>
                  <a:txBody>
                    <a:bodyPr/>
                    <a:lstStyle/>
                    <a:p>
                      <a:pPr algn="ctr" fontAlgn="ctr"/>
                      <a:r>
                        <a:rPr lang="fr-FR" sz="800" u="none" strike="noStrike">
                          <a:effectLst/>
                        </a:rPr>
                        <a:t> </a:t>
                      </a:r>
                      <a:endParaRPr lang="fr-FR" sz="800" b="0" i="0" u="none" strike="noStrike">
                        <a:effectLst/>
                        <a:latin typeface="Arial"/>
                      </a:endParaRPr>
                    </a:p>
                  </a:txBody>
                  <a:tcPr marL="3668" marR="3668" marT="3668" marB="0" anchor="ctr"/>
                </a:tc>
              </a:tr>
              <a:tr h="160463">
                <a:tc>
                  <a:txBody>
                    <a:bodyPr/>
                    <a:lstStyle/>
                    <a:p>
                      <a:pPr algn="l" fontAlgn="ctr"/>
                      <a:r>
                        <a:rPr lang="fr-FR" sz="800" b="1" u="none" strike="noStrike" dirty="0">
                          <a:effectLst/>
                        </a:rPr>
                        <a:t>TOTAL DES DETTES</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2 597</a:t>
                      </a:r>
                      <a:endParaRPr lang="fr-FR" sz="800" b="1" i="0" u="none" strike="noStrike" dirty="0">
                        <a:effectLst/>
                        <a:latin typeface="Arial"/>
                      </a:endParaRPr>
                    </a:p>
                  </a:txBody>
                  <a:tcPr marL="3668" marR="3668" marT="3668" marB="0" anchor="ctr"/>
                </a:tc>
                <a:tc>
                  <a:txBody>
                    <a:bodyPr/>
                    <a:lstStyle/>
                    <a:p>
                      <a:pPr algn="ctr" fontAlgn="ctr"/>
                      <a:r>
                        <a:rPr lang="fr-FR" sz="800" b="1" u="none" strike="noStrike" dirty="0">
                          <a:effectLst/>
                        </a:rPr>
                        <a:t>2 254</a:t>
                      </a:r>
                      <a:endParaRPr lang="fr-FR" sz="800" b="1" i="0" u="none" strike="noStrike" dirty="0">
                        <a:effectLst/>
                        <a:latin typeface="Arial"/>
                      </a:endParaRPr>
                    </a:p>
                  </a:txBody>
                  <a:tcPr marL="3668" marR="3668" marT="3668" marB="0" anchor="ctr"/>
                </a:tc>
              </a:tr>
              <a:tr h="183386">
                <a:tc>
                  <a:txBody>
                    <a:bodyPr/>
                    <a:lstStyle/>
                    <a:p>
                      <a:pPr algn="r" fontAlgn="ctr"/>
                      <a:r>
                        <a:rPr lang="fr-FR" sz="800" b="1" u="sng" strike="noStrike" dirty="0">
                          <a:effectLst/>
                        </a:rPr>
                        <a:t>TOTAL GENERAL</a:t>
                      </a:r>
                      <a:endParaRPr lang="fr-FR" sz="800" b="1" i="0" u="sng" strike="noStrike" dirty="0">
                        <a:effectLst/>
                        <a:latin typeface="Arial"/>
                      </a:endParaRPr>
                    </a:p>
                  </a:txBody>
                  <a:tcPr marL="3668" marR="3668" marT="3668" marB="0" anchor="ctr"/>
                </a:tc>
                <a:tc>
                  <a:txBody>
                    <a:bodyPr/>
                    <a:lstStyle/>
                    <a:p>
                      <a:pPr algn="ctr" fontAlgn="ctr"/>
                      <a:r>
                        <a:rPr lang="fr-FR" sz="800" b="1" u="sng" strike="noStrike" dirty="0">
                          <a:effectLst/>
                        </a:rPr>
                        <a:t>25 781</a:t>
                      </a:r>
                      <a:endParaRPr lang="fr-FR" sz="800" b="1" i="0" u="sng" strike="noStrike" dirty="0">
                        <a:effectLst/>
                        <a:latin typeface="Arial"/>
                      </a:endParaRPr>
                    </a:p>
                  </a:txBody>
                  <a:tcPr marL="3668" marR="3668" marT="3668" marB="0" anchor="ctr"/>
                </a:tc>
                <a:tc>
                  <a:txBody>
                    <a:bodyPr/>
                    <a:lstStyle/>
                    <a:p>
                      <a:pPr algn="ctr" fontAlgn="ctr"/>
                      <a:r>
                        <a:rPr lang="fr-FR" sz="800" b="1" u="sng" strike="noStrike" dirty="0">
                          <a:effectLst/>
                        </a:rPr>
                        <a:t>25 262</a:t>
                      </a:r>
                      <a:endParaRPr lang="fr-FR" sz="800" b="1" i="0" u="sng" strike="noStrike" dirty="0">
                        <a:effectLst/>
                        <a:latin typeface="Arial"/>
                      </a:endParaRPr>
                    </a:p>
                  </a:txBody>
                  <a:tcPr marL="3668" marR="3668" marT="3668" marB="0" anchor="ct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62760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contenu 2"/>
          <p:cNvSpPr txBox="1">
            <a:spLocks/>
          </p:cNvSpPr>
          <p:nvPr/>
        </p:nvSpPr>
        <p:spPr>
          <a:xfrm>
            <a:off x="907976" y="2204864"/>
            <a:ext cx="7704856"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2"/>
              </a:buBlip>
              <a:defRPr sz="2800" kern="1200">
                <a:solidFill>
                  <a:srgbClr val="007C31"/>
                </a:solidFill>
                <a:latin typeface="+mn-lt"/>
                <a:ea typeface="+mn-ea"/>
                <a:cs typeface="+mn-cs"/>
              </a:defRPr>
            </a:lvl1pPr>
            <a:lvl2pPr marL="742950" indent="-285750" algn="l" defTabSz="914400" rtl="0" eaLnBrk="1" latinLnBrk="0" hangingPunct="1">
              <a:spcBef>
                <a:spcPct val="20000"/>
              </a:spcBef>
              <a:buFontTx/>
              <a:buBlip>
                <a:blip r:embed="rId3"/>
              </a:buBlip>
              <a:defRPr sz="2400" kern="1200">
                <a:solidFill>
                  <a:srgbClr val="56AF3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Tx/>
              <a:buNone/>
            </a:pPr>
            <a:r>
              <a:rPr lang="fr-FR" sz="6600" dirty="0">
                <a:latin typeface="HelveticaNeueLT Std Med Cn" panose="020B0606030502030204" pitchFamily="34" charset="0"/>
              </a:rPr>
              <a:t>VOTE DU </a:t>
            </a:r>
          </a:p>
          <a:p>
            <a:pPr marL="0" indent="0" algn="ctr">
              <a:buFontTx/>
              <a:buNone/>
            </a:pPr>
            <a:r>
              <a:rPr lang="fr-FR" sz="6600" dirty="0">
                <a:latin typeface="HelveticaNeueLT Std Med Cn" panose="020B0606030502030204" pitchFamily="34" charset="0"/>
              </a:rPr>
              <a:t>RAPPORT FINANCIER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33974270"/>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ZoneTexte 3"/>
          <p:cNvSpPr txBox="1"/>
          <p:nvPr/>
        </p:nvSpPr>
        <p:spPr>
          <a:xfrm>
            <a:off x="467544" y="1052736"/>
            <a:ext cx="8352928" cy="5170646"/>
          </a:xfrm>
          <a:prstGeom prst="rect">
            <a:avLst/>
          </a:prstGeom>
          <a:noFill/>
        </p:spPr>
        <p:txBody>
          <a:bodyPr wrap="square" rtlCol="0">
            <a:spAutoFit/>
          </a:bodyPr>
          <a:lstStyle/>
          <a:p>
            <a:pPr algn="ctr"/>
            <a:r>
              <a:rPr lang="fr-FR" sz="6600" cap="all" dirty="0">
                <a:solidFill>
                  <a:srgbClr val="007C31"/>
                </a:solidFill>
                <a:latin typeface="HelveticaNeueLT Std Med Cn" panose="020B0606030502030204" pitchFamily="34" charset="0"/>
              </a:rPr>
              <a:t>Budget 2017, </a:t>
            </a:r>
            <a:br>
              <a:rPr lang="fr-FR" sz="6600" cap="all" dirty="0">
                <a:solidFill>
                  <a:srgbClr val="007C31"/>
                </a:solidFill>
                <a:latin typeface="HelveticaNeueLT Std Med Cn" panose="020B0606030502030204" pitchFamily="34" charset="0"/>
              </a:rPr>
            </a:br>
            <a:r>
              <a:rPr lang="fr-FR" sz="6600" cap="all" dirty="0">
                <a:solidFill>
                  <a:srgbClr val="007C31"/>
                </a:solidFill>
                <a:latin typeface="HelveticaNeueLT Std Med Cn" panose="020B0606030502030204" pitchFamily="34" charset="0"/>
              </a:rPr>
              <a:t>plan d’actions </a:t>
            </a:r>
            <a:br>
              <a:rPr lang="fr-FR" sz="6600" cap="all" dirty="0">
                <a:solidFill>
                  <a:srgbClr val="007C31"/>
                </a:solidFill>
                <a:latin typeface="HelveticaNeueLT Std Med Cn" panose="020B0606030502030204" pitchFamily="34" charset="0"/>
              </a:rPr>
            </a:br>
            <a:r>
              <a:rPr lang="fr-FR" sz="6600" cap="all" dirty="0">
                <a:solidFill>
                  <a:srgbClr val="007C31"/>
                </a:solidFill>
                <a:latin typeface="HelveticaNeueLT Std Med Cn" panose="020B0606030502030204" pitchFamily="34" charset="0"/>
              </a:rPr>
              <a:t>2017</a:t>
            </a:r>
          </a:p>
          <a:p>
            <a:pPr algn="ctr"/>
            <a:r>
              <a:rPr lang="fr-FR" sz="6600" cap="all" dirty="0">
                <a:solidFill>
                  <a:srgbClr val="007C31"/>
                </a:solidFill>
                <a:latin typeface="HelveticaNeueLT Std Med Cn" panose="020B0606030502030204" pitchFamily="34" charset="0"/>
              </a:rPr>
              <a:t>PERSPECTIVES </a:t>
            </a:r>
            <a:br>
              <a:rPr lang="fr-FR" sz="6600" cap="all" dirty="0">
                <a:solidFill>
                  <a:srgbClr val="007C31"/>
                </a:solidFill>
                <a:latin typeface="HelveticaNeueLT Std Med Cn" panose="020B0606030502030204" pitchFamily="34" charset="0"/>
              </a:rPr>
            </a:br>
            <a:r>
              <a:rPr lang="fr-FR" sz="6600" cap="all" dirty="0">
                <a:solidFill>
                  <a:srgbClr val="007C31"/>
                </a:solidFill>
                <a:latin typeface="HelveticaNeueLT Std Med Cn" panose="020B0606030502030204" pitchFamily="34" charset="0"/>
              </a:rPr>
              <a:t>2017-2020</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55951065"/>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dirty="0">
                <a:solidFill>
                  <a:srgbClr val="007C31"/>
                </a:solidFill>
                <a:latin typeface="HelveticaNeueLT Std Med Cn" panose="020B0606030502030204" pitchFamily="34" charset="0"/>
                <a:ea typeface="+mn-ea"/>
                <a:cs typeface="+mn-cs"/>
              </a:rPr>
              <a:t>Ordre du jour</a:t>
            </a:r>
          </a:p>
        </p:txBody>
      </p:sp>
      <p:sp>
        <p:nvSpPr>
          <p:cNvPr id="5" name="Espace réservé du contenu 4"/>
          <p:cNvSpPr>
            <a:spLocks noGrp="1"/>
          </p:cNvSpPr>
          <p:nvPr>
            <p:ph idx="1"/>
          </p:nvPr>
        </p:nvSpPr>
        <p:spPr>
          <a:xfrm>
            <a:off x="395536" y="1268760"/>
            <a:ext cx="8496944" cy="3960440"/>
          </a:xfrm>
        </p:spPr>
        <p:txBody>
          <a:bodyPr>
            <a:normAutofit fontScale="77500" lnSpcReduction="20000"/>
          </a:bodyPr>
          <a:lstStyle/>
          <a:p>
            <a:pPr marL="0" indent="0">
              <a:buNone/>
            </a:pPr>
            <a:r>
              <a:rPr lang="fr-FR" sz="2400" b="1" dirty="0">
                <a:solidFill>
                  <a:schemeClr val="tx1"/>
                </a:solidFill>
                <a:latin typeface="HelveticaNeueLT Std Med Cn" pitchFamily="34" charset="0"/>
              </a:rPr>
              <a:t>Ordre du jour de l’AG</a:t>
            </a:r>
          </a:p>
          <a:p>
            <a:pPr marL="0" indent="0">
              <a:buNone/>
            </a:pPr>
            <a:endParaRPr lang="fr-FR" sz="2400" b="1" dirty="0">
              <a:solidFill>
                <a:schemeClr val="tx1"/>
              </a:solidFill>
              <a:latin typeface="HelveticaNeueLT Std Med Cn" pitchFamily="34" charset="0"/>
            </a:endParaRPr>
          </a:p>
          <a:p>
            <a:pPr marL="457200" indent="-457200">
              <a:buAutoNum type="arabicPeriod"/>
            </a:pPr>
            <a:r>
              <a:rPr lang="fr-FR" sz="2400" dirty="0">
                <a:solidFill>
                  <a:schemeClr val="tx1"/>
                </a:solidFill>
                <a:latin typeface="HelveticaNeueLT Std Med Cn" pitchFamily="34" charset="0"/>
              </a:rPr>
              <a:t>Approbation du PV de l’AG 2016</a:t>
            </a:r>
          </a:p>
          <a:p>
            <a:pPr marL="457200" indent="-457200">
              <a:buAutoNum type="arabicPeriod"/>
            </a:pPr>
            <a:r>
              <a:rPr lang="fr-FR" sz="2400" dirty="0">
                <a:solidFill>
                  <a:schemeClr val="tx1"/>
                </a:solidFill>
                <a:latin typeface="HelveticaNeueLT Std Med Cn" pitchFamily="34" charset="0"/>
              </a:rPr>
              <a:t>Rapport moral 2016 et du mandat écoulé</a:t>
            </a:r>
          </a:p>
          <a:p>
            <a:pPr marL="457200" indent="-457200">
              <a:buAutoNum type="arabicPeriod"/>
            </a:pPr>
            <a:r>
              <a:rPr lang="fr-FR" sz="2400" dirty="0">
                <a:solidFill>
                  <a:schemeClr val="tx1"/>
                </a:solidFill>
                <a:latin typeface="HelveticaNeueLT Std Med Cn" pitchFamily="34" charset="0"/>
              </a:rPr>
              <a:t>Rapport d’activités 2016</a:t>
            </a:r>
          </a:p>
          <a:p>
            <a:pPr marL="457200" indent="-457200">
              <a:buAutoNum type="arabicPeriod"/>
            </a:pPr>
            <a:r>
              <a:rPr lang="fr-FR" sz="2400" dirty="0">
                <a:solidFill>
                  <a:schemeClr val="tx1"/>
                </a:solidFill>
                <a:latin typeface="HelveticaNeueLT Std Med Cn" pitchFamily="34" charset="0"/>
              </a:rPr>
              <a:t>Rapport financier </a:t>
            </a:r>
            <a:r>
              <a:rPr lang="fr-FR" sz="2400" dirty="0" smtClean="0">
                <a:solidFill>
                  <a:schemeClr val="tx1"/>
                </a:solidFill>
                <a:latin typeface="HelveticaNeueLT Std Med Cn" pitchFamily="34" charset="0"/>
              </a:rPr>
              <a:t>2016</a:t>
            </a:r>
          </a:p>
          <a:p>
            <a:pPr marL="457200" indent="-457200">
              <a:buAutoNum type="arabicPeriod"/>
            </a:pPr>
            <a:endParaRPr lang="fr-FR" sz="2400" dirty="0">
              <a:solidFill>
                <a:schemeClr val="tx1"/>
              </a:solidFill>
              <a:latin typeface="HelveticaNeueLT Std Med Cn" pitchFamily="34" charset="0"/>
            </a:endParaRPr>
          </a:p>
          <a:p>
            <a:pPr marL="457200" indent="-457200">
              <a:buAutoNum type="arabicPeriod"/>
            </a:pPr>
            <a:r>
              <a:rPr lang="fr-FR" sz="2400" dirty="0">
                <a:solidFill>
                  <a:schemeClr val="tx1"/>
                </a:solidFill>
                <a:latin typeface="HelveticaNeueLT Std Med Cn" pitchFamily="34" charset="0"/>
              </a:rPr>
              <a:t>Présentation de la nouvelle équipe des </a:t>
            </a:r>
            <a:r>
              <a:rPr lang="fr-FR" sz="2400" dirty="0" err="1">
                <a:solidFill>
                  <a:schemeClr val="tx1"/>
                </a:solidFill>
                <a:latin typeface="HelveticaNeueLT Std Med Cn" pitchFamily="34" charset="0"/>
              </a:rPr>
              <a:t>AgroToulousains</a:t>
            </a:r>
            <a:r>
              <a:rPr lang="fr-FR" sz="2400" dirty="0">
                <a:solidFill>
                  <a:schemeClr val="tx1"/>
                </a:solidFill>
                <a:latin typeface="HelveticaNeueLT Std Med Cn" pitchFamily="34" charset="0"/>
              </a:rPr>
              <a:t> et du projet 2017-2020</a:t>
            </a:r>
          </a:p>
          <a:p>
            <a:pPr marL="457200" indent="-457200">
              <a:buAutoNum type="arabicPeriod"/>
            </a:pPr>
            <a:r>
              <a:rPr lang="fr-FR" sz="2400" dirty="0">
                <a:solidFill>
                  <a:schemeClr val="tx1"/>
                </a:solidFill>
                <a:latin typeface="HelveticaNeueLT Std Med Cn" pitchFamily="34" charset="0"/>
              </a:rPr>
              <a:t>Budget prévisionnel 2017</a:t>
            </a:r>
          </a:p>
          <a:p>
            <a:pPr marL="457200" indent="-457200">
              <a:buAutoNum type="arabicPeriod"/>
            </a:pPr>
            <a:r>
              <a:rPr lang="fr-FR" sz="2400" dirty="0">
                <a:solidFill>
                  <a:schemeClr val="tx1"/>
                </a:solidFill>
                <a:latin typeface="HelveticaNeueLT Std Med Cn" pitchFamily="34" charset="0"/>
              </a:rPr>
              <a:t>Election de la nouvelle </a:t>
            </a:r>
            <a:r>
              <a:rPr lang="fr-FR" sz="2400" dirty="0" smtClean="0">
                <a:solidFill>
                  <a:schemeClr val="tx1"/>
                </a:solidFill>
                <a:latin typeface="HelveticaNeueLT Std Med Cn" pitchFamily="34" charset="0"/>
              </a:rPr>
              <a:t>équipe</a:t>
            </a:r>
          </a:p>
          <a:p>
            <a:pPr marL="457200" indent="-457200">
              <a:buFontTx/>
              <a:buAutoNum type="arabicPeriod"/>
            </a:pPr>
            <a:r>
              <a:rPr lang="fr-FR" sz="2400" dirty="0" smtClean="0">
                <a:solidFill>
                  <a:schemeClr val="tx1"/>
                </a:solidFill>
                <a:latin typeface="HelveticaNeueLT Std Med Cn" pitchFamily="34" charset="0"/>
              </a:rPr>
              <a:t>Questions </a:t>
            </a:r>
            <a:r>
              <a:rPr lang="fr-FR" sz="2400" dirty="0">
                <a:solidFill>
                  <a:schemeClr val="tx1"/>
                </a:solidFill>
                <a:latin typeface="HelveticaNeueLT Std Med Cn" pitchFamily="34" charset="0"/>
              </a:rPr>
              <a:t>diverses</a:t>
            </a:r>
          </a:p>
          <a:p>
            <a:pPr marL="457200" indent="-457200">
              <a:buAutoNum type="arabicPeriod"/>
            </a:pPr>
            <a:endParaRPr lang="fr-FR" sz="2400" dirty="0" smtClean="0">
              <a:solidFill>
                <a:schemeClr val="tx1"/>
              </a:solidFill>
              <a:latin typeface="HelveticaNeueLT Std Med Cn" pitchFamily="34" charset="0"/>
            </a:endParaRPr>
          </a:p>
          <a:p>
            <a:pPr marL="457200" indent="-457200">
              <a:buAutoNum type="arabicPeriod"/>
            </a:pPr>
            <a:r>
              <a:rPr lang="fr-FR" sz="2400" dirty="0" smtClean="0">
                <a:solidFill>
                  <a:schemeClr val="tx1"/>
                </a:solidFill>
                <a:latin typeface="HelveticaNeueLT Std Med Cn" pitchFamily="34" charset="0"/>
              </a:rPr>
              <a:t>Intervention de Grégory </a:t>
            </a:r>
            <a:r>
              <a:rPr lang="fr-FR" sz="2400" dirty="0" err="1" smtClean="0">
                <a:solidFill>
                  <a:schemeClr val="tx1"/>
                </a:solidFill>
                <a:latin typeface="HelveticaNeueLT Std Med Cn" pitchFamily="34" charset="0"/>
              </a:rPr>
              <a:t>Dechamp</a:t>
            </a:r>
            <a:r>
              <a:rPr lang="fr-FR" sz="2400" dirty="0" smtClean="0">
                <a:solidFill>
                  <a:schemeClr val="tx1"/>
                </a:solidFill>
                <a:latin typeface="HelveticaNeueLT Std Med Cn" pitchFamily="34" charset="0"/>
              </a:rPr>
              <a:t>-Guillaume, directeur de l’</a:t>
            </a:r>
            <a:r>
              <a:rPr lang="fr-FR" sz="2400" dirty="0" err="1" smtClean="0">
                <a:solidFill>
                  <a:schemeClr val="tx1"/>
                </a:solidFill>
                <a:latin typeface="HelveticaNeueLT Std Med Cn" pitchFamily="34" charset="0"/>
              </a:rPr>
              <a:t>Ensat</a:t>
            </a:r>
            <a:endParaRPr lang="fr-FR" sz="2400" dirty="0">
              <a:solidFill>
                <a:schemeClr val="tx1"/>
              </a:solidFill>
              <a:latin typeface="HelveticaNeueLT Std Med Cn" pitchFamily="34" charset="0"/>
            </a:endParaRPr>
          </a:p>
          <a:p>
            <a:pPr marL="0" indent="0">
              <a:buNone/>
            </a:pPr>
            <a:endParaRPr lang="fr-FR" sz="2400" dirty="0">
              <a:solidFill>
                <a:schemeClr val="tx1"/>
              </a:solidFill>
              <a:latin typeface="HelveticaNeueLT Std Med Cn"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30383270"/>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27784" y="0"/>
            <a:ext cx="6516216" cy="908720"/>
          </a:xfrm>
        </p:spPr>
        <p:txBody>
          <a:bodyPr>
            <a:normAutofit/>
          </a:bodyPr>
          <a:lstStyle/>
          <a:p>
            <a:r>
              <a:rPr lang="fr-FR" sz="3200" dirty="0">
                <a:solidFill>
                  <a:srgbClr val="007C31"/>
                </a:solidFill>
                <a:latin typeface="HelveticaNeueLT Std Med Cn" panose="020B0606030502030204" pitchFamily="34" charset="0"/>
                <a:ea typeface="+mn-ea"/>
                <a:cs typeface="+mn-cs"/>
              </a:rPr>
              <a:t>Prévisionnel 2017 (1/2)</a:t>
            </a:r>
          </a:p>
        </p:txBody>
      </p:sp>
      <p:graphicFrame>
        <p:nvGraphicFramePr>
          <p:cNvPr id="5" name="Tableau 4"/>
          <p:cNvGraphicFramePr>
            <a:graphicFrameLocks noGrp="1"/>
          </p:cNvGraphicFramePr>
          <p:nvPr>
            <p:extLst/>
          </p:nvPr>
        </p:nvGraphicFramePr>
        <p:xfrm>
          <a:off x="611560" y="1340768"/>
          <a:ext cx="3707904" cy="2772000"/>
        </p:xfrm>
        <a:graphic>
          <a:graphicData uri="http://schemas.openxmlformats.org/drawingml/2006/table">
            <a:tbl>
              <a:tblPr>
                <a:tableStyleId>{8EC20E35-A176-4012-BC5E-935CFFF8708E}</a:tableStyleId>
              </a:tblPr>
              <a:tblGrid>
                <a:gridCol w="2659205"/>
                <a:gridCol w="1048699"/>
              </a:tblGrid>
              <a:tr h="252000">
                <a:tc gridSpan="2">
                  <a:txBody>
                    <a:bodyPr/>
                    <a:lstStyle/>
                    <a:p>
                      <a:pPr algn="ctr" fontAlgn="b"/>
                      <a:r>
                        <a:rPr lang="fr-FR" sz="1200" b="1" i="0" u="none" strike="noStrike" dirty="0" smtClean="0">
                          <a:effectLst/>
                          <a:latin typeface="Arial"/>
                        </a:rPr>
                        <a:t>CREDIT</a:t>
                      </a:r>
                      <a:endParaRPr lang="fr-FR" sz="1200" b="1" i="0" u="none" strike="noStrike" dirty="0">
                        <a:effectLst/>
                        <a:latin typeface="Arial"/>
                      </a:endParaRPr>
                    </a:p>
                  </a:txBody>
                  <a:tcPr marL="80462" marR="6705" marT="6705" marB="0" anchor="ctr">
                    <a:lnB w="12700" cap="flat" cmpd="sng" algn="ctr">
                      <a:solidFill>
                        <a:schemeClr val="tx1"/>
                      </a:solidFill>
                      <a:prstDash val="solid"/>
                      <a:round/>
                      <a:headEnd type="none" w="med" len="med"/>
                      <a:tailEnd type="none" w="med" len="med"/>
                    </a:lnB>
                  </a:tcPr>
                </a:tc>
                <a:tc hMerge="1">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dirty="0">
                          <a:effectLst/>
                        </a:rPr>
                        <a:t>Produits Financiers</a:t>
                      </a:r>
                      <a:endParaRPr lang="fr-FR" sz="1200" b="0" i="0" u="none" strike="noStrike" dirty="0">
                        <a:effectLst/>
                        <a:latin typeface="Arial"/>
                      </a:endParaRPr>
                    </a:p>
                  </a:txBody>
                  <a:tcPr marL="80462" marR="6705" marT="6705" marB="0" anchor="ctr">
                    <a:lnT w="12700" cap="flat" cmpd="sng" algn="ctr">
                      <a:solidFill>
                        <a:schemeClr val="tx1"/>
                      </a:solidFill>
                      <a:prstDash val="solid"/>
                      <a:round/>
                      <a:headEnd type="none" w="med" len="med"/>
                      <a:tailEnd type="none" w="med" len="med"/>
                    </a:lnT>
                  </a:tcPr>
                </a:tc>
                <a:tc>
                  <a:txBody>
                    <a:bodyPr/>
                    <a:lstStyle/>
                    <a:p>
                      <a:pPr algn="r" fontAlgn="b"/>
                      <a:r>
                        <a:rPr lang="fr-FR" sz="1200" u="none" strike="noStrike" dirty="0">
                          <a:effectLst/>
                        </a:rPr>
                        <a:t>       </a:t>
                      </a:r>
                      <a:r>
                        <a:rPr lang="fr-FR" sz="1200" u="none" strike="noStrike" dirty="0" smtClean="0">
                          <a:effectLst/>
                        </a:rPr>
                        <a:t>250,00 </a:t>
                      </a:r>
                      <a:r>
                        <a:rPr lang="fr-FR" sz="1200" u="none" strike="noStrike" dirty="0">
                          <a:effectLst/>
                        </a:rPr>
                        <a:t>€ </a:t>
                      </a:r>
                      <a:endParaRPr lang="fr-FR" sz="1200" b="0" i="0" u="none" strike="noStrike" dirty="0">
                        <a:effectLst/>
                        <a:latin typeface="Arial"/>
                      </a:endParaRPr>
                    </a:p>
                  </a:txBody>
                  <a:tcPr marL="6705" marR="6705" marT="6705" marB="0" anchor="ctr">
                    <a:lnT w="12700" cap="flat" cmpd="sng" algn="ctr">
                      <a:solidFill>
                        <a:schemeClr val="tx1"/>
                      </a:solidFill>
                      <a:prstDash val="solid"/>
                      <a:round/>
                      <a:headEnd type="none" w="med" len="med"/>
                      <a:tailEnd type="none" w="med" len="med"/>
                    </a:lnT>
                  </a:tcPr>
                </a:tc>
              </a:tr>
              <a:tr h="252000">
                <a:tc>
                  <a:txBody>
                    <a:bodyPr/>
                    <a:lstStyle/>
                    <a:p>
                      <a:pPr algn="l" fontAlgn="b"/>
                      <a:r>
                        <a:rPr lang="fr-FR" sz="1200" u="none" strike="noStrike" dirty="0">
                          <a:effectLst/>
                        </a:rPr>
                        <a:t>Cotisation directes</a:t>
                      </a:r>
                      <a:endParaRPr lang="fr-FR" sz="1200" b="0" i="0" u="none" strike="noStrike" dirty="0">
                        <a:effectLst/>
                        <a:latin typeface="Arial"/>
                      </a:endParaRPr>
                    </a:p>
                  </a:txBody>
                  <a:tcPr marL="80462" marR="6705" marT="6705" marB="0" anchor="ctr"/>
                </a:tc>
                <a:tc>
                  <a:txBody>
                    <a:bodyPr/>
                    <a:lstStyle/>
                    <a:p>
                      <a:pPr algn="r" fontAlgn="b"/>
                      <a:r>
                        <a:rPr lang="fr-FR" sz="1200" u="none" strike="noStrike" dirty="0">
                          <a:effectLst/>
                        </a:rPr>
                        <a:t>    5 </a:t>
                      </a:r>
                      <a:r>
                        <a:rPr lang="fr-FR" sz="1200" u="none" strike="noStrike" dirty="0" smtClean="0">
                          <a:effectLst/>
                        </a:rPr>
                        <a:t>000,00 </a:t>
                      </a:r>
                      <a:r>
                        <a:rPr lang="fr-FR" sz="1200" u="none" strike="noStrike" dirty="0">
                          <a:effectLst/>
                        </a:rPr>
                        <a:t>€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dirty="0">
                          <a:effectLst/>
                        </a:rPr>
                        <a:t>Recettes </a:t>
                      </a:r>
                      <a:r>
                        <a:rPr lang="fr-FR" sz="1200" u="none" strike="noStrike" dirty="0" err="1">
                          <a:effectLst/>
                        </a:rPr>
                        <a:t>Evenements</a:t>
                      </a:r>
                      <a:endParaRPr lang="fr-FR" sz="1200" b="0" i="0" u="none" strike="noStrike" dirty="0">
                        <a:effectLst/>
                        <a:latin typeface="Arial"/>
                      </a:endParaRPr>
                    </a:p>
                  </a:txBody>
                  <a:tcPr marL="80462" marR="6705" marT="6705" marB="0" anchor="ctr"/>
                </a:tc>
                <a:tc>
                  <a:txBody>
                    <a:bodyPr/>
                    <a:lstStyle/>
                    <a:p>
                      <a:pPr algn="r" fontAlgn="b"/>
                      <a:r>
                        <a:rPr lang="fr-FR" sz="1200" u="none" strike="noStrike" dirty="0">
                          <a:effectLst/>
                        </a:rPr>
                        <a:t>       </a:t>
                      </a:r>
                      <a:r>
                        <a:rPr lang="fr-FR" sz="1200" u="none" strike="noStrike" dirty="0" smtClean="0">
                          <a:effectLst/>
                        </a:rPr>
                        <a:t>1 000,00 </a:t>
                      </a:r>
                      <a:r>
                        <a:rPr lang="fr-FR" sz="1200" u="none" strike="noStrike" dirty="0">
                          <a:effectLst/>
                        </a:rPr>
                        <a:t>€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dirty="0">
                          <a:effectLst/>
                        </a:rPr>
                        <a:t>Cotisation </a:t>
                      </a:r>
                      <a:r>
                        <a:rPr lang="fr-FR" sz="1200" u="none" strike="noStrike" dirty="0" err="1">
                          <a:effectLst/>
                        </a:rPr>
                        <a:t>uniagro</a:t>
                      </a:r>
                      <a:endParaRPr lang="fr-FR" sz="1200" b="0" i="0" u="none" strike="noStrike" dirty="0">
                        <a:effectLst/>
                        <a:latin typeface="Arial"/>
                      </a:endParaRPr>
                    </a:p>
                  </a:txBody>
                  <a:tcPr marL="80462" marR="6705" marT="6705" marB="0" anchor="ctr"/>
                </a:tc>
                <a:tc>
                  <a:txBody>
                    <a:bodyPr/>
                    <a:lstStyle/>
                    <a:p>
                      <a:pPr algn="r" fontAlgn="b"/>
                      <a:r>
                        <a:rPr lang="fr-FR" sz="1200" u="none" strike="noStrike" dirty="0">
                          <a:effectLst/>
                        </a:rPr>
                        <a:t>  </a:t>
                      </a:r>
                      <a:r>
                        <a:rPr lang="fr-FR" sz="1200" u="none" strike="noStrike" dirty="0" smtClean="0">
                          <a:effectLst/>
                        </a:rPr>
                        <a:t>25 000,00 €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dirty="0">
                          <a:effectLst/>
                        </a:rPr>
                        <a:t>Divers </a:t>
                      </a:r>
                      <a:r>
                        <a:rPr lang="fr-FR" sz="1200" u="none" strike="noStrike" dirty="0" err="1">
                          <a:effectLst/>
                        </a:rPr>
                        <a:t>uniagro</a:t>
                      </a:r>
                      <a:endParaRPr lang="fr-FR" sz="1200" b="0" i="0" u="none" strike="noStrike" dirty="0">
                        <a:effectLst/>
                        <a:latin typeface="Arial"/>
                      </a:endParaRPr>
                    </a:p>
                  </a:txBody>
                  <a:tcPr marL="80462" marR="6705" marT="6705" marB="0" anchor="ctr"/>
                </a:tc>
                <a:tc>
                  <a:txBody>
                    <a:bodyPr/>
                    <a:lstStyle/>
                    <a:p>
                      <a:pPr algn="r" fontAlgn="b"/>
                      <a:r>
                        <a:rPr lang="fr-FR" sz="1200" u="none" strike="noStrike" dirty="0">
                          <a:effectLst/>
                        </a:rPr>
                        <a:t>       </a:t>
                      </a:r>
                      <a:r>
                        <a:rPr lang="fr-FR" sz="1200" u="none" strike="noStrike" dirty="0" smtClean="0">
                          <a:effectLst/>
                        </a:rPr>
                        <a:t>150,00 </a:t>
                      </a:r>
                      <a:r>
                        <a:rPr lang="fr-FR" sz="1200" u="none" strike="noStrike" dirty="0">
                          <a:effectLst/>
                        </a:rPr>
                        <a:t>€ </a:t>
                      </a:r>
                      <a:endParaRPr lang="fr-FR" sz="1200" b="0" i="0" u="none" strike="noStrike" dirty="0">
                        <a:effectLst/>
                        <a:latin typeface="Arial"/>
                      </a:endParaRPr>
                    </a:p>
                  </a:txBody>
                  <a:tcPr marL="6705" marR="6705" marT="6705" marB="0" anchor="ctr"/>
                </a:tc>
              </a:tr>
              <a:tr h="252000">
                <a:tc>
                  <a:txBody>
                    <a:bodyPr/>
                    <a:lstStyle/>
                    <a:p>
                      <a:pPr algn="l" fontAlgn="b"/>
                      <a:r>
                        <a:rPr lang="fr-FR" sz="1200" u="none" strike="noStrike">
                          <a:effectLst/>
                        </a:rPr>
                        <a:t>Dons</a:t>
                      </a:r>
                      <a:endParaRPr lang="fr-FR" sz="1200" b="0" i="0" u="none" strike="noStrike">
                        <a:effectLst/>
                        <a:latin typeface="Arial"/>
                      </a:endParaRPr>
                    </a:p>
                  </a:txBody>
                  <a:tcPr marL="80462" marR="6705" marT="6705" marB="0" anchor="ctr"/>
                </a:tc>
                <a:tc>
                  <a:txBody>
                    <a:bodyPr/>
                    <a:lstStyle/>
                    <a:p>
                      <a:pPr algn="r" fontAlgn="b"/>
                      <a:r>
                        <a:rPr lang="fr-FR" sz="1200" u="none" strike="noStrike" dirty="0">
                          <a:effectLst/>
                        </a:rPr>
                        <a:t>       </a:t>
                      </a:r>
                      <a:r>
                        <a:rPr lang="fr-FR" sz="1200" u="none" strike="noStrike" dirty="0" smtClean="0">
                          <a:effectLst/>
                        </a:rPr>
                        <a:t>500,00 </a:t>
                      </a:r>
                      <a:r>
                        <a:rPr lang="fr-FR" sz="1200" u="none" strike="noStrike" dirty="0">
                          <a:effectLst/>
                        </a:rPr>
                        <a:t>€ </a:t>
                      </a:r>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endParaRPr lang="fr-FR" sz="1200" b="0" i="0" u="none" strike="noStrike" dirty="0">
                        <a:effectLst/>
                        <a:latin typeface="Arial"/>
                      </a:endParaRPr>
                    </a:p>
                  </a:txBody>
                  <a:tcPr marL="80462" marR="6705" marT="6705" marB="0" anchor="ctr"/>
                </a:tc>
                <a:tc>
                  <a:txBody>
                    <a:bodyPr/>
                    <a:lstStyle/>
                    <a:p>
                      <a:pPr algn="ctr" fontAlgn="b"/>
                      <a:endParaRPr lang="fr-FR" sz="1200" b="0" i="0" u="none" strike="noStrike" dirty="0">
                        <a:effectLst/>
                        <a:latin typeface="Arial"/>
                      </a:endParaRPr>
                    </a:p>
                  </a:txBody>
                  <a:tcPr marL="6705" marR="6705" marT="6705" marB="0" anchor="ctr"/>
                </a:tc>
              </a:tr>
              <a:tr h="252000">
                <a:tc>
                  <a:txBody>
                    <a:bodyPr/>
                    <a:lstStyle/>
                    <a:p>
                      <a:pPr algn="l" fontAlgn="b"/>
                      <a:r>
                        <a:rPr lang="fr-FR" sz="1200" b="1" u="none" strike="noStrike" dirty="0">
                          <a:effectLst/>
                        </a:rPr>
                        <a:t>Total Crédit</a:t>
                      </a:r>
                      <a:endParaRPr lang="fr-FR" sz="1200" b="1" i="0" u="none" strike="noStrike" dirty="0">
                        <a:effectLst/>
                        <a:latin typeface="Arial"/>
                      </a:endParaRPr>
                    </a:p>
                  </a:txBody>
                  <a:tcPr marL="160923" marR="6705" marT="6705" marB="0" anchor="ctr"/>
                </a:tc>
                <a:tc>
                  <a:txBody>
                    <a:bodyPr/>
                    <a:lstStyle/>
                    <a:p>
                      <a:pPr algn="ctr" fontAlgn="b"/>
                      <a:r>
                        <a:rPr lang="fr-FR" sz="1200" b="1" u="none" strike="noStrike" dirty="0">
                          <a:effectLst/>
                        </a:rPr>
                        <a:t>  </a:t>
                      </a:r>
                      <a:r>
                        <a:rPr lang="fr-FR" sz="1200" b="1" u="none" strike="noStrike" dirty="0" smtClean="0">
                          <a:effectLst/>
                        </a:rPr>
                        <a:t>31</a:t>
                      </a:r>
                      <a:r>
                        <a:rPr lang="fr-FR" sz="1200" b="1" u="none" strike="noStrike" baseline="0" dirty="0" smtClean="0">
                          <a:effectLst/>
                        </a:rPr>
                        <a:t> 9</a:t>
                      </a:r>
                      <a:r>
                        <a:rPr lang="fr-FR" sz="1200" b="1" u="none" strike="noStrike" dirty="0" smtClean="0">
                          <a:effectLst/>
                        </a:rPr>
                        <a:t>00,00 € </a:t>
                      </a:r>
                      <a:endParaRPr lang="fr-FR" sz="1200" b="1" i="0" u="none" strike="noStrike" dirty="0">
                        <a:effectLst/>
                        <a:latin typeface="Arial"/>
                      </a:endParaRPr>
                    </a:p>
                  </a:txBody>
                  <a:tcPr marL="6705" marR="6705" marT="6705" marB="0" anchor="ctr"/>
                </a:tc>
              </a:tr>
            </a:tbl>
          </a:graphicData>
        </a:graphic>
      </p:graphicFrame>
      <p:graphicFrame>
        <p:nvGraphicFramePr>
          <p:cNvPr id="6" name="Tableau 5"/>
          <p:cNvGraphicFramePr>
            <a:graphicFrameLocks noGrp="1"/>
          </p:cNvGraphicFramePr>
          <p:nvPr>
            <p:extLst/>
          </p:nvPr>
        </p:nvGraphicFramePr>
        <p:xfrm>
          <a:off x="4896544" y="1340768"/>
          <a:ext cx="3707904" cy="2772000"/>
        </p:xfrm>
        <a:graphic>
          <a:graphicData uri="http://schemas.openxmlformats.org/drawingml/2006/table">
            <a:tbl>
              <a:tblPr>
                <a:tableStyleId>{8EC20E35-A176-4012-BC5E-935CFFF8708E}</a:tableStyleId>
              </a:tblPr>
              <a:tblGrid>
                <a:gridCol w="2555776"/>
                <a:gridCol w="1152128"/>
              </a:tblGrid>
              <a:tr h="252000">
                <a:tc gridSpan="2">
                  <a:txBody>
                    <a:bodyPr/>
                    <a:lstStyle/>
                    <a:p>
                      <a:pPr algn="ctr" fontAlgn="b"/>
                      <a:r>
                        <a:rPr lang="fr-FR" sz="1200" b="1" i="0" u="none" strike="noStrike" dirty="0" smtClean="0">
                          <a:effectLst/>
                          <a:latin typeface="Arial"/>
                        </a:rPr>
                        <a:t>DEBIT</a:t>
                      </a:r>
                      <a:endParaRPr lang="fr-FR" sz="1200" b="1" i="0" u="none" strike="noStrike" dirty="0">
                        <a:effectLst/>
                        <a:latin typeface="Arial"/>
                      </a:endParaRPr>
                    </a:p>
                  </a:txBody>
                  <a:tcPr marL="6705" marR="6705" marT="6705" marB="0" anchor="ctr">
                    <a:lnB w="12700" cap="flat" cmpd="sng" algn="ctr">
                      <a:solidFill>
                        <a:schemeClr val="tx1"/>
                      </a:solidFill>
                      <a:prstDash val="solid"/>
                      <a:round/>
                      <a:headEnd type="none" w="med" len="med"/>
                      <a:tailEnd type="none" w="med" len="med"/>
                    </a:lnB>
                  </a:tcPr>
                </a:tc>
                <a:tc hMerge="1">
                  <a:txBody>
                    <a:bodyPr/>
                    <a:lstStyle/>
                    <a:p>
                      <a:pPr algn="ctr" fontAlgn="b"/>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dirty="0">
                          <a:effectLst/>
                        </a:rPr>
                        <a:t>Cellule Carrière</a:t>
                      </a:r>
                      <a:endParaRPr lang="fr-FR" sz="1200" b="0" i="0" u="none" strike="noStrike" dirty="0">
                        <a:effectLst/>
                        <a:latin typeface="Arial"/>
                      </a:endParaRPr>
                    </a:p>
                  </a:txBody>
                  <a:tcPr marL="6705" marR="6705" marT="6705" marB="0" anchor="b">
                    <a:lnT w="12700" cap="flat" cmpd="sng" algn="ctr">
                      <a:solidFill>
                        <a:schemeClr val="tx1"/>
                      </a:solidFill>
                      <a:prstDash val="solid"/>
                      <a:round/>
                      <a:headEnd type="none" w="med" len="med"/>
                      <a:tailEnd type="none" w="med" len="med"/>
                    </a:lnT>
                  </a:tcPr>
                </a:tc>
                <a:tc>
                  <a:txBody>
                    <a:bodyPr/>
                    <a:lstStyle/>
                    <a:p>
                      <a:pPr algn="r" fontAlgn="b"/>
                      <a:r>
                        <a:rPr lang="fr-FR" sz="1200" u="none" strike="noStrike" dirty="0">
                          <a:effectLst/>
                        </a:rPr>
                        <a:t>              </a:t>
                      </a:r>
                      <a:r>
                        <a:rPr lang="fr-FR" sz="1200" u="none" strike="noStrike" dirty="0" smtClean="0">
                          <a:effectLst/>
                        </a:rPr>
                        <a:t>500,00 </a:t>
                      </a:r>
                      <a:r>
                        <a:rPr lang="fr-FR" sz="1200" u="none" strike="noStrike" dirty="0">
                          <a:effectLst/>
                        </a:rPr>
                        <a:t>€ </a:t>
                      </a:r>
                      <a:endParaRPr lang="fr-FR" sz="1200" b="0" i="0" u="none" strike="noStrike" dirty="0">
                        <a:effectLst/>
                        <a:latin typeface="Arial"/>
                      </a:endParaRPr>
                    </a:p>
                  </a:txBody>
                  <a:tcPr marL="6705" marR="6705" marT="6705" marB="0" anchor="b">
                    <a:lnT w="12700" cap="flat" cmpd="sng" algn="ctr">
                      <a:solidFill>
                        <a:schemeClr val="tx1"/>
                      </a:solidFill>
                      <a:prstDash val="solid"/>
                      <a:round/>
                      <a:headEnd type="none" w="med" len="med"/>
                      <a:tailEnd type="none" w="med" len="med"/>
                    </a:lnT>
                  </a:tcPr>
                </a:tc>
              </a:tr>
              <a:tr h="252000">
                <a:tc>
                  <a:txBody>
                    <a:bodyPr/>
                    <a:lstStyle/>
                    <a:p>
                      <a:pPr algn="l" fontAlgn="b"/>
                      <a:r>
                        <a:rPr lang="fr-FR" sz="1200" u="none" strike="noStrike" dirty="0">
                          <a:effectLst/>
                        </a:rPr>
                        <a:t>Cellule </a:t>
                      </a:r>
                      <a:r>
                        <a:rPr lang="fr-FR" sz="1200" u="none" strike="noStrike" dirty="0" err="1">
                          <a:effectLst/>
                        </a:rPr>
                        <a:t>Evenements</a:t>
                      </a:r>
                      <a:endParaRPr lang="fr-FR" sz="1200" b="0" i="0" u="none" strike="noStrike" dirty="0">
                        <a:effectLst/>
                        <a:latin typeface="Arial"/>
                      </a:endParaRPr>
                    </a:p>
                  </a:txBody>
                  <a:tcPr marL="6705" marR="6705" marT="6705" marB="0" anchor="b"/>
                </a:tc>
                <a:tc>
                  <a:txBody>
                    <a:bodyPr/>
                    <a:lstStyle/>
                    <a:p>
                      <a:pPr algn="r" fontAlgn="b"/>
                      <a:r>
                        <a:rPr lang="fr-FR" sz="1200" u="none" strike="noStrike" dirty="0">
                          <a:effectLst/>
                        </a:rPr>
                        <a:t>    </a:t>
                      </a:r>
                      <a:r>
                        <a:rPr lang="fr-FR" sz="1200" u="none" strike="noStrike" dirty="0" smtClean="0">
                          <a:effectLst/>
                        </a:rPr>
                        <a:t>3 000,00 €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dirty="0">
                          <a:effectLst/>
                        </a:rPr>
                        <a:t>Cellule </a:t>
                      </a:r>
                      <a:r>
                        <a:rPr lang="fr-FR" sz="1200" u="none" strike="noStrike" dirty="0" err="1">
                          <a:effectLst/>
                        </a:rPr>
                        <a:t>Comm</a:t>
                      </a:r>
                      <a:endParaRPr lang="fr-FR" sz="1200" b="0" i="0" u="none" strike="noStrike" dirty="0">
                        <a:effectLst/>
                        <a:latin typeface="Arial"/>
                      </a:endParaRPr>
                    </a:p>
                  </a:txBody>
                  <a:tcPr marL="6705" marR="6705" marT="6705" marB="0" anchor="b"/>
                </a:tc>
                <a:tc>
                  <a:txBody>
                    <a:bodyPr/>
                    <a:lstStyle/>
                    <a:p>
                      <a:pPr algn="r" fontAlgn="b"/>
                      <a:r>
                        <a:rPr lang="fr-FR" sz="1200" u="none" strike="noStrike" dirty="0">
                          <a:effectLst/>
                        </a:rPr>
                        <a:t>       </a:t>
                      </a:r>
                      <a:r>
                        <a:rPr lang="fr-FR" sz="1200" u="none" strike="noStrike" dirty="0" smtClean="0">
                          <a:effectLst/>
                        </a:rPr>
                        <a:t>800,00 </a:t>
                      </a:r>
                      <a:r>
                        <a:rPr lang="fr-FR" sz="1200" u="none" strike="noStrike" dirty="0">
                          <a:effectLst/>
                        </a:rPr>
                        <a:t>€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Subvention etudiants</a:t>
                      </a:r>
                      <a:endParaRPr lang="fr-FR" sz="1200" b="0" i="0" u="none" strike="noStrike">
                        <a:effectLst/>
                        <a:latin typeface="Arial"/>
                      </a:endParaRPr>
                    </a:p>
                  </a:txBody>
                  <a:tcPr marL="6705" marR="6705" marT="6705" marB="0" anchor="b"/>
                </a:tc>
                <a:tc>
                  <a:txBody>
                    <a:bodyPr/>
                    <a:lstStyle/>
                    <a:p>
                      <a:pPr algn="r" fontAlgn="b"/>
                      <a:r>
                        <a:rPr lang="fr-FR" sz="1200" u="none" strike="noStrike" dirty="0">
                          <a:effectLst/>
                        </a:rPr>
                        <a:t>       </a:t>
                      </a:r>
                      <a:r>
                        <a:rPr lang="fr-FR" sz="1200" u="none" strike="noStrike" dirty="0" smtClean="0">
                          <a:effectLst/>
                        </a:rPr>
                        <a:t>1 500,00 </a:t>
                      </a:r>
                      <a:r>
                        <a:rPr lang="fr-FR" sz="1200" u="none" strike="noStrike" dirty="0">
                          <a:effectLst/>
                        </a:rPr>
                        <a:t>€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Frais de représentation</a:t>
                      </a:r>
                      <a:endParaRPr lang="fr-FR" sz="1200" b="0" i="0" u="none" strike="noStrike">
                        <a:effectLst/>
                        <a:latin typeface="Arial"/>
                      </a:endParaRPr>
                    </a:p>
                  </a:txBody>
                  <a:tcPr marL="6705" marR="6705" marT="6705" marB="0" anchor="b"/>
                </a:tc>
                <a:tc>
                  <a:txBody>
                    <a:bodyPr/>
                    <a:lstStyle/>
                    <a:p>
                      <a:pPr algn="r" fontAlgn="b"/>
                      <a:r>
                        <a:rPr lang="fr-FR" sz="1200" u="none" strike="noStrike" dirty="0">
                          <a:effectLst/>
                        </a:rPr>
                        <a:t>    1 </a:t>
                      </a:r>
                      <a:r>
                        <a:rPr lang="fr-FR" sz="1200" u="none" strike="noStrike" dirty="0" smtClean="0">
                          <a:effectLst/>
                        </a:rPr>
                        <a:t>200,00 </a:t>
                      </a:r>
                      <a:r>
                        <a:rPr lang="fr-FR" sz="1200" u="none" strike="noStrike" dirty="0">
                          <a:effectLst/>
                        </a:rPr>
                        <a:t>€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Frais liés aux cotisation</a:t>
                      </a:r>
                      <a:endParaRPr lang="fr-FR" sz="1200" b="0" i="0" u="none" strike="noStrike">
                        <a:effectLst/>
                        <a:latin typeface="Arial"/>
                      </a:endParaRPr>
                    </a:p>
                  </a:txBody>
                  <a:tcPr marL="6705" marR="6705" marT="6705" marB="0" anchor="b"/>
                </a:tc>
                <a:tc>
                  <a:txBody>
                    <a:bodyPr/>
                    <a:lstStyle/>
                    <a:p>
                      <a:pPr algn="r" fontAlgn="b"/>
                      <a:r>
                        <a:rPr lang="fr-FR" sz="1200" u="none" strike="noStrike" dirty="0">
                          <a:effectLst/>
                        </a:rPr>
                        <a:t>    1 </a:t>
                      </a:r>
                      <a:r>
                        <a:rPr lang="fr-FR" sz="1200" u="none" strike="noStrike" dirty="0" smtClean="0">
                          <a:effectLst/>
                        </a:rPr>
                        <a:t>200,00 </a:t>
                      </a:r>
                      <a:r>
                        <a:rPr lang="fr-FR" sz="1200" u="none" strike="noStrike" dirty="0">
                          <a:effectLst/>
                        </a:rPr>
                        <a:t>€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Frais Fédération</a:t>
                      </a:r>
                      <a:endParaRPr lang="fr-FR" sz="1200" b="0" i="0" u="none" strike="noStrike">
                        <a:effectLst/>
                        <a:latin typeface="Arial"/>
                      </a:endParaRPr>
                    </a:p>
                  </a:txBody>
                  <a:tcPr marL="6705" marR="6705" marT="6705" marB="0" anchor="b"/>
                </a:tc>
                <a:tc>
                  <a:txBody>
                    <a:bodyPr/>
                    <a:lstStyle/>
                    <a:p>
                      <a:pPr algn="r" fontAlgn="b"/>
                      <a:r>
                        <a:rPr lang="fr-FR" sz="1200" u="none" strike="noStrike" dirty="0">
                          <a:effectLst/>
                        </a:rPr>
                        <a:t>  </a:t>
                      </a:r>
                      <a:r>
                        <a:rPr lang="fr-FR" sz="1200" u="none" strike="noStrike" dirty="0" smtClean="0">
                          <a:effectLst/>
                        </a:rPr>
                        <a:t>23 500,00 € </a:t>
                      </a:r>
                      <a:endParaRPr lang="fr-FR" sz="1200" b="0" i="0" u="none" strike="noStrike" dirty="0">
                        <a:effectLst/>
                        <a:latin typeface="Arial"/>
                      </a:endParaRPr>
                    </a:p>
                  </a:txBody>
                  <a:tcPr marL="6705" marR="6705" marT="6705" marB="0" anchor="b"/>
                </a:tc>
              </a:tr>
              <a:tr h="252000">
                <a:tc>
                  <a:txBody>
                    <a:bodyPr/>
                    <a:lstStyle/>
                    <a:p>
                      <a:pPr algn="l" fontAlgn="b"/>
                      <a:r>
                        <a:rPr lang="fr-FR" sz="1200" u="none" strike="noStrike">
                          <a:effectLst/>
                        </a:rPr>
                        <a:t>Frais Généraux</a:t>
                      </a:r>
                      <a:endParaRPr lang="fr-FR" sz="1200" b="0" i="0" u="none" strike="noStrike">
                        <a:effectLst/>
                        <a:latin typeface="Arial"/>
                      </a:endParaRPr>
                    </a:p>
                  </a:txBody>
                  <a:tcPr marL="6705" marR="6705" marT="6705" marB="0" anchor="b"/>
                </a:tc>
                <a:tc>
                  <a:txBody>
                    <a:bodyPr/>
                    <a:lstStyle/>
                    <a:p>
                      <a:pPr algn="r" fontAlgn="b"/>
                      <a:r>
                        <a:rPr lang="fr-FR" sz="1200" u="none" strike="noStrike" dirty="0">
                          <a:effectLst/>
                        </a:rPr>
                        <a:t>       </a:t>
                      </a:r>
                      <a:r>
                        <a:rPr lang="fr-FR" sz="1200" u="none" strike="noStrike" dirty="0" smtClean="0">
                          <a:effectLst/>
                        </a:rPr>
                        <a:t>200,00 </a:t>
                      </a:r>
                      <a:r>
                        <a:rPr lang="fr-FR" sz="1200" u="none" strike="noStrike" dirty="0">
                          <a:effectLst/>
                        </a:rPr>
                        <a:t>€ </a:t>
                      </a:r>
                      <a:endParaRPr lang="fr-FR" sz="1200" b="0" i="0" u="none" strike="noStrike" dirty="0">
                        <a:effectLst/>
                        <a:latin typeface="Arial"/>
                      </a:endParaRPr>
                    </a:p>
                  </a:txBody>
                  <a:tcPr marL="6705" marR="6705" marT="6705" marB="0" anchor="b"/>
                </a:tc>
              </a:tr>
              <a:tr h="252000">
                <a:tc>
                  <a:txBody>
                    <a:bodyPr/>
                    <a:lstStyle/>
                    <a:p>
                      <a:pPr algn="l" fontAlgn="b"/>
                      <a:endParaRPr lang="fr-FR" sz="1200" b="0" i="0" u="none" strike="noStrike">
                        <a:effectLst/>
                        <a:latin typeface="Arial"/>
                      </a:endParaRPr>
                    </a:p>
                  </a:txBody>
                  <a:tcPr marL="6705" marR="6705" marT="6705" marB="0" anchor="b"/>
                </a:tc>
                <a:tc>
                  <a:txBody>
                    <a:bodyPr/>
                    <a:lstStyle/>
                    <a:p>
                      <a:pPr algn="ctr" fontAlgn="b"/>
                      <a:endParaRPr lang="fr-FR" sz="1200" b="0" i="0" u="none" strike="noStrike" dirty="0">
                        <a:effectLst/>
                        <a:latin typeface="Arial"/>
                      </a:endParaRPr>
                    </a:p>
                  </a:txBody>
                  <a:tcPr marL="6705" marR="6705" marT="6705" marB="0" anchor="b"/>
                </a:tc>
              </a:tr>
              <a:tr h="252000">
                <a:tc>
                  <a:txBody>
                    <a:bodyPr/>
                    <a:lstStyle/>
                    <a:p>
                      <a:pPr algn="l" fontAlgn="b"/>
                      <a:r>
                        <a:rPr lang="fr-FR" sz="1200" b="1" u="none" strike="noStrike" dirty="0">
                          <a:effectLst/>
                        </a:rPr>
                        <a:t>Total Débit</a:t>
                      </a:r>
                      <a:endParaRPr lang="fr-FR" sz="1200" b="1" i="0" u="none" strike="noStrike" dirty="0">
                        <a:effectLst/>
                        <a:latin typeface="Arial"/>
                      </a:endParaRPr>
                    </a:p>
                  </a:txBody>
                  <a:tcPr marL="160923" marR="6705" marT="6705" marB="0" anchor="b"/>
                </a:tc>
                <a:tc>
                  <a:txBody>
                    <a:bodyPr/>
                    <a:lstStyle/>
                    <a:p>
                      <a:pPr algn="ctr" fontAlgn="b"/>
                      <a:r>
                        <a:rPr lang="fr-FR" sz="1200" b="1" u="none" strike="noStrike" dirty="0" smtClean="0">
                          <a:effectLst/>
                        </a:rPr>
                        <a:t> 31</a:t>
                      </a:r>
                      <a:r>
                        <a:rPr lang="fr-FR" sz="1200" b="1" u="none" strike="noStrike" baseline="0" dirty="0" smtClean="0">
                          <a:effectLst/>
                        </a:rPr>
                        <a:t> 9</a:t>
                      </a:r>
                      <a:r>
                        <a:rPr lang="fr-FR" sz="1200" b="1" u="none" strike="noStrike" dirty="0" smtClean="0">
                          <a:effectLst/>
                        </a:rPr>
                        <a:t>00,00 € </a:t>
                      </a:r>
                      <a:endParaRPr lang="fr-FR" sz="1200" b="1" i="0" u="none" strike="noStrike" dirty="0">
                        <a:effectLst/>
                        <a:latin typeface="Arial"/>
                      </a:endParaRPr>
                    </a:p>
                  </a:txBody>
                  <a:tcPr marL="6705" marR="6705" marT="6705" marB="0" anchor="b"/>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75447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627784" y="0"/>
            <a:ext cx="6516216" cy="908720"/>
          </a:xfrm>
        </p:spPr>
        <p:txBody>
          <a:bodyPr>
            <a:normAutofit/>
          </a:bodyPr>
          <a:lstStyle/>
          <a:p>
            <a:r>
              <a:rPr lang="fr-FR" sz="3200" dirty="0">
                <a:solidFill>
                  <a:srgbClr val="007C31"/>
                </a:solidFill>
                <a:latin typeface="HelveticaNeueLT Std Med Cn" panose="020B0606030502030204" pitchFamily="34" charset="0"/>
                <a:ea typeface="+mn-ea"/>
                <a:cs typeface="+mn-cs"/>
              </a:rPr>
              <a:t>Prévisionnel 2017 (2/2)</a:t>
            </a:r>
          </a:p>
        </p:txBody>
      </p:sp>
      <p:graphicFrame>
        <p:nvGraphicFramePr>
          <p:cNvPr id="10" name="Graphique 9"/>
          <p:cNvGraphicFramePr>
            <a:graphicFrameLocks/>
          </p:cNvGraphicFramePr>
          <p:nvPr>
            <p:extLst/>
          </p:nvPr>
        </p:nvGraphicFramePr>
        <p:xfrm>
          <a:off x="4499992" y="1052736"/>
          <a:ext cx="4644008" cy="46805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Graphique 10"/>
          <p:cNvGraphicFramePr>
            <a:graphicFrameLocks/>
          </p:cNvGraphicFramePr>
          <p:nvPr>
            <p:extLst/>
          </p:nvPr>
        </p:nvGraphicFramePr>
        <p:xfrm>
          <a:off x="107504" y="1052736"/>
          <a:ext cx="4608512" cy="48245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35464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3131841" y="-99392"/>
            <a:ext cx="5904656" cy="990600"/>
          </a:xfrm>
        </p:spPr>
        <p:txBody>
          <a:bodyPr>
            <a:noAutofit/>
          </a:bodyPr>
          <a:lstStyle/>
          <a:p>
            <a:pPr algn="r"/>
            <a:r>
              <a:rPr lang="fr-FR" sz="2800" dirty="0" smtClean="0">
                <a:solidFill>
                  <a:srgbClr val="007C31"/>
                </a:solidFill>
                <a:latin typeface="HelveticaNeueLT Std Med Cn" panose="020B0606030502030204" pitchFamily="34" charset="0"/>
                <a:ea typeface="+mn-ea"/>
                <a:cs typeface="+mn-cs"/>
              </a:rPr>
              <a:t>CELLULES </a:t>
            </a:r>
            <a:r>
              <a:rPr lang="fr-FR" sz="2800" dirty="0">
                <a:solidFill>
                  <a:srgbClr val="007C31"/>
                </a:solidFill>
                <a:latin typeface="HelveticaNeueLT Std Med Cn" panose="020B0606030502030204" pitchFamily="34" charset="0"/>
                <a:ea typeface="+mn-ea"/>
                <a:cs typeface="+mn-cs"/>
              </a:rPr>
              <a:t>EVENEMENTS :</a:t>
            </a:r>
            <a:br>
              <a:rPr lang="fr-FR" sz="2800" dirty="0">
                <a:solidFill>
                  <a:srgbClr val="007C31"/>
                </a:solidFill>
                <a:latin typeface="HelveticaNeueLT Std Med Cn" panose="020B0606030502030204" pitchFamily="34" charset="0"/>
                <a:ea typeface="+mn-ea"/>
                <a:cs typeface="+mn-cs"/>
              </a:rPr>
            </a:br>
            <a:r>
              <a:rPr lang="fr-FR" sz="2800" dirty="0" smtClean="0">
                <a:solidFill>
                  <a:srgbClr val="007C31"/>
                </a:solidFill>
                <a:latin typeface="HelveticaNeueLT Std Med Cn" panose="020B0606030502030204" pitchFamily="34" charset="0"/>
                <a:ea typeface="+mn-ea"/>
                <a:cs typeface="+mn-cs"/>
              </a:rPr>
              <a:t>OBJECTIFS </a:t>
            </a:r>
            <a:r>
              <a:rPr lang="fr-FR" sz="2800" dirty="0">
                <a:solidFill>
                  <a:srgbClr val="007C31"/>
                </a:solidFill>
                <a:latin typeface="HelveticaNeueLT Std Med Cn" panose="020B0606030502030204" pitchFamily="34" charset="0"/>
                <a:ea typeface="+mn-ea"/>
                <a:cs typeface="+mn-cs"/>
              </a:rPr>
              <a:t>pour </a:t>
            </a:r>
            <a:r>
              <a:rPr lang="fr-FR" sz="2800" dirty="0" smtClean="0">
                <a:solidFill>
                  <a:srgbClr val="007C31"/>
                </a:solidFill>
                <a:latin typeface="HelveticaNeueLT Std Med Cn" panose="020B0606030502030204" pitchFamily="34" charset="0"/>
                <a:ea typeface="+mn-ea"/>
                <a:cs typeface="+mn-cs"/>
              </a:rPr>
              <a:t>2017-2020</a:t>
            </a:r>
            <a:endParaRPr lang="fr-FR" sz="3600" dirty="0"/>
          </a:p>
        </p:txBody>
      </p:sp>
      <p:sp>
        <p:nvSpPr>
          <p:cNvPr id="3" name="Espace réservé du contenu 2"/>
          <p:cNvSpPr>
            <a:spLocks noGrp="1"/>
          </p:cNvSpPr>
          <p:nvPr>
            <p:ph idx="1"/>
          </p:nvPr>
        </p:nvSpPr>
        <p:spPr>
          <a:xfrm>
            <a:off x="107504" y="1124744"/>
            <a:ext cx="8604448" cy="5184576"/>
          </a:xfrm>
        </p:spPr>
        <p:txBody>
          <a:bodyPr>
            <a:noAutofit/>
          </a:bodyPr>
          <a:lstStyle/>
          <a:p>
            <a:r>
              <a:rPr lang="fr-FR" sz="1800" b="1" dirty="0"/>
              <a:t>Dynamiser le réseau des anciens et des étudiants (intergénérationnel)</a:t>
            </a:r>
          </a:p>
          <a:p>
            <a:pPr lvl="1"/>
            <a:r>
              <a:rPr lang="fr-FR" sz="1600" dirty="0"/>
              <a:t>Construction de projets professionnels</a:t>
            </a:r>
          </a:p>
          <a:p>
            <a:pPr lvl="1"/>
            <a:r>
              <a:rPr lang="fr-FR" sz="1600" dirty="0"/>
              <a:t>Opportunités professionnelles</a:t>
            </a:r>
          </a:p>
          <a:p>
            <a:pPr lvl="1"/>
            <a:r>
              <a:rPr lang="fr-FR" sz="1600" dirty="0"/>
              <a:t>Opportunités de business et contrats commerciaux</a:t>
            </a:r>
          </a:p>
          <a:p>
            <a:pPr lvl="1"/>
            <a:r>
              <a:rPr lang="fr-FR" sz="1600" dirty="0"/>
              <a:t>Ouverture d’esprit / curiosité</a:t>
            </a:r>
          </a:p>
          <a:p>
            <a:pPr lvl="1"/>
            <a:r>
              <a:rPr lang="fr-FR" sz="1600" dirty="0"/>
              <a:t>Convivialité du réseau et liens d’amitiés</a:t>
            </a:r>
          </a:p>
          <a:p>
            <a:pPr marL="0" indent="0">
              <a:buNone/>
            </a:pPr>
            <a:endParaRPr lang="fr-FR" sz="1800" dirty="0"/>
          </a:p>
          <a:p>
            <a:r>
              <a:rPr lang="fr-FR" sz="1800" b="1" dirty="0"/>
              <a:t>Faire de chaque ancien un acteur du réseau</a:t>
            </a:r>
          </a:p>
          <a:p>
            <a:pPr lvl="1"/>
            <a:r>
              <a:rPr lang="fr-FR" sz="1600" dirty="0"/>
              <a:t>Que chacun puisse organiser un événement par lui-même</a:t>
            </a:r>
          </a:p>
          <a:p>
            <a:pPr lvl="1"/>
            <a:r>
              <a:rPr lang="fr-FR" sz="1600" dirty="0"/>
              <a:t>Que chaque initiative puisse être relayer sur les moyens de communications</a:t>
            </a:r>
          </a:p>
          <a:p>
            <a:endParaRPr lang="fr-FR" sz="1800" dirty="0"/>
          </a:p>
          <a:p>
            <a:pPr marL="0" indent="0" algn="ctr">
              <a:buNone/>
            </a:pPr>
            <a:r>
              <a:rPr lang="fr-FR" sz="1600" b="1" dirty="0">
                <a:solidFill>
                  <a:schemeClr val="accent1"/>
                </a:solidFill>
                <a:latin typeface="+mj-lt"/>
                <a:ea typeface="+mj-ea"/>
                <a:cs typeface="+mj-cs"/>
              </a:rPr>
              <a:t>MOYENS</a:t>
            </a:r>
            <a:r>
              <a:rPr lang="fr-FR" sz="1600" dirty="0">
                <a:solidFill>
                  <a:schemeClr val="accent1"/>
                </a:solidFill>
                <a:latin typeface="+mj-lt"/>
                <a:ea typeface="+mj-ea"/>
                <a:cs typeface="+mj-cs"/>
              </a:rPr>
              <a:t>: </a:t>
            </a:r>
          </a:p>
          <a:p>
            <a:r>
              <a:rPr lang="fr-FR" sz="1800" dirty="0"/>
              <a:t>Constituer des équipes de travail pour l’organisation des différents événements, pour être prêts à temps</a:t>
            </a:r>
          </a:p>
          <a:p>
            <a:r>
              <a:rPr lang="fr-FR" sz="1800" dirty="0"/>
              <a:t>Définir les cibles et objectifs de chaque événements</a:t>
            </a:r>
          </a:p>
          <a:p>
            <a:r>
              <a:rPr lang="fr-FR" sz="1800" dirty="0"/>
              <a:t>Exceller sur la communication des événements, avec assez d’anticipation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7376554"/>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555776" y="260648"/>
            <a:ext cx="6447501" cy="384143"/>
          </a:xfrm>
        </p:spPr>
        <p:txBody>
          <a:bodyPr>
            <a:noAutofit/>
          </a:bodyPr>
          <a:lstStyle/>
          <a:p>
            <a:pPr algn="ctr"/>
            <a:r>
              <a:rPr lang="fr-FR" sz="3600" dirty="0">
                <a:solidFill>
                  <a:srgbClr val="007C31"/>
                </a:solidFill>
                <a:latin typeface="HelveticaNeueLT Std Med Cn" panose="020B0606030502030204" pitchFamily="34" charset="0"/>
                <a:ea typeface="+mn-ea"/>
                <a:cs typeface="+mn-cs"/>
              </a:rPr>
              <a:t>Plan d’actions pour 2017-2020</a:t>
            </a:r>
          </a:p>
        </p:txBody>
      </p:sp>
      <p:sp>
        <p:nvSpPr>
          <p:cNvPr id="3" name="Espace réservé du contenu 2"/>
          <p:cNvSpPr>
            <a:spLocks noGrp="1"/>
          </p:cNvSpPr>
          <p:nvPr>
            <p:ph idx="1"/>
          </p:nvPr>
        </p:nvSpPr>
        <p:spPr>
          <a:xfrm>
            <a:off x="338317" y="1642032"/>
            <a:ext cx="7085291" cy="4277413"/>
          </a:xfrm>
        </p:spPr>
        <p:txBody>
          <a:bodyPr>
            <a:normAutofit fontScale="40000" lnSpcReduction="20000"/>
          </a:bodyPr>
          <a:lstStyle/>
          <a:p>
            <a:r>
              <a:rPr lang="fr-FR" b="1" u="sng" dirty="0"/>
              <a:t>Retrouvailles des décennies: </a:t>
            </a:r>
            <a:r>
              <a:rPr lang="fr-FR" dirty="0"/>
              <a:t>rassembler toutes les décennies de promos en septembre autour d’un évènement majeur de l’année</a:t>
            </a:r>
          </a:p>
          <a:p>
            <a:pPr lvl="1"/>
            <a:r>
              <a:rPr lang="fr-FR" dirty="0"/>
              <a:t>Coordonner avec le barbecue étudiant</a:t>
            </a:r>
          </a:p>
          <a:p>
            <a:pPr lvl="1"/>
            <a:r>
              <a:rPr lang="fr-FR" dirty="0"/>
              <a:t>Weekend multigénérationnel avec activités culturelles et sportives</a:t>
            </a:r>
          </a:p>
          <a:p>
            <a:pPr lvl="1"/>
            <a:r>
              <a:rPr lang="fr-FR" dirty="0"/>
              <a:t>Construire une équipe d’organisation avec des relais de promos</a:t>
            </a:r>
          </a:p>
          <a:p>
            <a:r>
              <a:rPr lang="fr-FR" b="1" u="sng" dirty="0"/>
              <a:t>Forum carrière: </a:t>
            </a:r>
          </a:p>
          <a:p>
            <a:pPr lvl="1"/>
            <a:r>
              <a:rPr lang="fr-FR" dirty="0"/>
              <a:t>Continuer à améliorer le contenu du forum avec l’administration de l’ENSAT</a:t>
            </a:r>
          </a:p>
          <a:p>
            <a:pPr lvl="1"/>
            <a:r>
              <a:rPr lang="fr-FR" dirty="0"/>
              <a:t>créer un moment réseau fort pour faire venir les anciens</a:t>
            </a:r>
          </a:p>
          <a:p>
            <a:pPr lvl="1"/>
            <a:r>
              <a:rPr lang="fr-FR" dirty="0"/>
              <a:t>Soirée de clôture du forum: vraie soirée </a:t>
            </a:r>
            <a:r>
              <a:rPr lang="fr-FR" dirty="0" err="1"/>
              <a:t>Kfet</a:t>
            </a:r>
            <a:r>
              <a:rPr lang="fr-FR" dirty="0"/>
              <a:t> multigénérationnelle</a:t>
            </a:r>
          </a:p>
          <a:p>
            <a:r>
              <a:rPr lang="fr-FR" b="1" u="sng" dirty="0"/>
              <a:t>AG </a:t>
            </a:r>
            <a:r>
              <a:rPr lang="fr-FR" dirty="0"/>
              <a:t>: rassembler les anciens autour d’un évènement majeur, impliquant dans la vie de l’association</a:t>
            </a:r>
          </a:p>
          <a:p>
            <a:pPr lvl="1"/>
            <a:r>
              <a:rPr lang="fr-FR" dirty="0"/>
              <a:t>Lors du SIA</a:t>
            </a:r>
          </a:p>
          <a:p>
            <a:pPr lvl="1"/>
            <a:r>
              <a:rPr lang="fr-FR" dirty="0"/>
              <a:t>Organisation d’un colloque</a:t>
            </a:r>
          </a:p>
          <a:p>
            <a:r>
              <a:rPr lang="fr-FR" b="1" u="sng" dirty="0"/>
              <a:t>Evénements étudiants</a:t>
            </a:r>
            <a:r>
              <a:rPr lang="fr-FR" dirty="0"/>
              <a:t>:</a:t>
            </a:r>
          </a:p>
          <a:p>
            <a:pPr lvl="1"/>
            <a:r>
              <a:rPr lang="fr-FR" dirty="0"/>
              <a:t>Barbecue 1A: intégrer les étudiants dans la démarche réseau</a:t>
            </a:r>
          </a:p>
          <a:p>
            <a:pPr lvl="1"/>
            <a:r>
              <a:rPr lang="fr-FR" dirty="0"/>
              <a:t>Conférences étudiants: apporter des pistes de réflexions sur leur insertion professionnelles et tendances des emplois</a:t>
            </a:r>
          </a:p>
          <a:p>
            <a:r>
              <a:rPr lang="fr-FR" b="1" u="sng" dirty="0" err="1"/>
              <a:t>Agropro</a:t>
            </a:r>
            <a:r>
              <a:rPr lang="fr-FR" b="1" u="sng" dirty="0"/>
              <a:t>: </a:t>
            </a:r>
          </a:p>
          <a:p>
            <a:pPr lvl="1"/>
            <a:r>
              <a:rPr lang="fr-FR" dirty="0"/>
              <a:t>organiser 3 </a:t>
            </a:r>
            <a:r>
              <a:rPr lang="fr-FR" dirty="0" err="1"/>
              <a:t>agropros</a:t>
            </a:r>
            <a:r>
              <a:rPr lang="fr-FR" dirty="0"/>
              <a:t>/ans, ex AG, forum carrière &amp; retrouvailles</a:t>
            </a:r>
          </a:p>
          <a:p>
            <a:pPr lvl="1"/>
            <a:r>
              <a:rPr lang="fr-FR" dirty="0"/>
              <a:t>Diffuser sur internet (Périscope &amp; Facebook) &amp; archivage des vidéos</a:t>
            </a:r>
          </a:p>
          <a:p>
            <a:r>
              <a:rPr lang="fr-FR" b="1" u="sng" dirty="0"/>
              <a:t>Salons professionnels: </a:t>
            </a:r>
            <a:r>
              <a:rPr lang="fr-FR" dirty="0"/>
              <a:t>organiser un point de rencontre sur les salons agro majeurs (SIA, salon de l’élevage, SISQUA, salon du vin…) =&gt; exposants et visiteurs</a:t>
            </a:r>
          </a:p>
          <a:p>
            <a:endParaRPr lang="fr-FR" dirty="0"/>
          </a:p>
          <a:p>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0962997"/>
      </p:ext>
    </p:extLst>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99392"/>
            <a:ext cx="8229600" cy="1143000"/>
          </a:xfrm>
        </p:spPr>
        <p:txBody>
          <a:bodyPr>
            <a:normAutofit/>
          </a:bodyPr>
          <a:lstStyle/>
          <a:p>
            <a:r>
              <a:rPr lang="fr-FR" sz="3600" dirty="0">
                <a:solidFill>
                  <a:srgbClr val="007C31"/>
                </a:solidFill>
                <a:latin typeface="HelveticaNeueLT Std Med Cn" panose="020B0606030502030204" pitchFamily="34" charset="0"/>
                <a:ea typeface="+mn-ea"/>
                <a:cs typeface="+mn-cs"/>
              </a:rPr>
              <a:t>Organigramme événements</a:t>
            </a:r>
          </a:p>
        </p:txBody>
      </p:sp>
      <p:sp>
        <p:nvSpPr>
          <p:cNvPr id="3" name="Espace réservé du contenu 2"/>
          <p:cNvSpPr>
            <a:spLocks noGrp="1"/>
          </p:cNvSpPr>
          <p:nvPr>
            <p:ph idx="1"/>
          </p:nvPr>
        </p:nvSpPr>
        <p:spPr/>
        <p:txBody>
          <a:bodyPr>
            <a:normAutofit lnSpcReduction="10000"/>
          </a:bodyPr>
          <a:lstStyle/>
          <a:p>
            <a:r>
              <a:rPr lang="fr-FR" b="1" u="sng" dirty="0"/>
              <a:t>Cellule événement :</a:t>
            </a:r>
            <a:r>
              <a:rPr lang="fr-FR" dirty="0"/>
              <a:t> Benoit SALINIER</a:t>
            </a:r>
          </a:p>
          <a:p>
            <a:pPr lvl="1"/>
            <a:r>
              <a:rPr lang="fr-FR" dirty="0"/>
              <a:t>Retrouvailles décennales : Kahina BAHA</a:t>
            </a:r>
          </a:p>
          <a:p>
            <a:pPr lvl="1"/>
            <a:r>
              <a:rPr lang="fr-FR" dirty="0"/>
              <a:t>Assemblée Générale : </a:t>
            </a:r>
            <a:r>
              <a:rPr lang="fr-FR" dirty="0" smtClean="0"/>
              <a:t>Caroline GUINOT</a:t>
            </a:r>
            <a:endParaRPr lang="fr-FR" dirty="0"/>
          </a:p>
          <a:p>
            <a:pPr lvl="1"/>
            <a:r>
              <a:rPr lang="fr-FR" dirty="0" err="1"/>
              <a:t>Agropro</a:t>
            </a:r>
            <a:r>
              <a:rPr lang="fr-FR" dirty="0"/>
              <a:t> : Marion JEGO</a:t>
            </a:r>
          </a:p>
          <a:p>
            <a:pPr lvl="1"/>
            <a:r>
              <a:rPr lang="fr-FR" dirty="0"/>
              <a:t>Forum </a:t>
            </a:r>
            <a:r>
              <a:rPr lang="fr-FR" dirty="0" smtClean="0"/>
              <a:t>Carrières</a:t>
            </a:r>
            <a:r>
              <a:rPr lang="fr-FR" dirty="0"/>
              <a:t> : Edouard BARKHAUSEN</a:t>
            </a:r>
          </a:p>
          <a:p>
            <a:pPr lvl="1"/>
            <a:r>
              <a:rPr lang="fr-FR" dirty="0"/>
              <a:t>Événements étudiants: BDE</a:t>
            </a:r>
          </a:p>
          <a:p>
            <a:endParaRPr lang="fr-FR" dirty="0"/>
          </a:p>
          <a:p>
            <a:r>
              <a:rPr lang="fr-FR" dirty="0"/>
              <a:t>Faire participer les étudiants dans l’organisation des événements: PTUT, APS…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5154755"/>
      </p:ext>
    </p:extLst>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solidFill>
                  <a:srgbClr val="007C31"/>
                </a:solidFill>
                <a:latin typeface="HelveticaNeueLT Std Med Cn" panose="020B0606030502030204" pitchFamily="34" charset="0"/>
                <a:ea typeface="+mn-ea"/>
                <a:cs typeface="+mn-cs"/>
              </a:rPr>
              <a:t>Election du nouveau Conseil d’Administration</a:t>
            </a:r>
          </a:p>
        </p:txBody>
      </p:sp>
      <p:sp>
        <p:nvSpPr>
          <p:cNvPr id="6" name="Espace réservé du contenu 5"/>
          <p:cNvSpPr>
            <a:spLocks noGrp="1"/>
          </p:cNvSpPr>
          <p:nvPr>
            <p:ph idx="1"/>
          </p:nvPr>
        </p:nvSpPr>
        <p:spPr/>
        <p:txBody>
          <a:bodyPr/>
          <a:lstStyle/>
          <a:p>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79789836"/>
      </p:ext>
    </p:extLst>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ZoneTexte 3"/>
          <p:cNvSpPr txBox="1"/>
          <p:nvPr/>
        </p:nvSpPr>
        <p:spPr>
          <a:xfrm>
            <a:off x="467544" y="2348880"/>
            <a:ext cx="8352928" cy="1938992"/>
          </a:xfrm>
          <a:prstGeom prst="rect">
            <a:avLst/>
          </a:prstGeom>
          <a:noFill/>
        </p:spPr>
        <p:txBody>
          <a:bodyPr wrap="square" rtlCol="0">
            <a:spAutoFit/>
          </a:bodyPr>
          <a:lstStyle/>
          <a:p>
            <a:pPr algn="ctr"/>
            <a:r>
              <a:rPr lang="fr-FR" sz="6000" cap="all" dirty="0">
                <a:solidFill>
                  <a:srgbClr val="007C31"/>
                </a:solidFill>
              </a:rPr>
              <a:t>MERCI POUR VOTRE</a:t>
            </a:r>
            <a:br>
              <a:rPr lang="fr-FR" sz="6000" cap="all" dirty="0">
                <a:solidFill>
                  <a:srgbClr val="007C31"/>
                </a:solidFill>
              </a:rPr>
            </a:br>
            <a:r>
              <a:rPr lang="fr-FR" sz="6000" cap="all" dirty="0">
                <a:solidFill>
                  <a:srgbClr val="007C31"/>
                </a:solidFill>
              </a:rPr>
              <a:t>ATTENTION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68861340"/>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007C31"/>
                </a:solidFill>
                <a:latin typeface="HelveticaNeueLT Std Med Cn" panose="020B0606030502030204" pitchFamily="34" charset="0"/>
                <a:ea typeface="+mn-ea"/>
                <a:cs typeface="+mn-cs"/>
              </a:rPr>
              <a:t>20 pouvoirs</a:t>
            </a:r>
          </a:p>
        </p:txBody>
      </p:sp>
      <p:graphicFrame>
        <p:nvGraphicFramePr>
          <p:cNvPr id="4" name="Tableau 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02867881"/>
              </p:ext>
            </p:extLst>
          </p:nvPr>
        </p:nvGraphicFramePr>
        <p:xfrm>
          <a:off x="1403648" y="1124744"/>
          <a:ext cx="5688633" cy="5200140"/>
        </p:xfrm>
        <a:graphic>
          <a:graphicData uri="http://schemas.openxmlformats.org/drawingml/2006/table">
            <a:tbl>
              <a:tblPr bandRow="1">
                <a:tableStyleId>{69C7853C-536D-4A76-A0AE-DD22124D55A5}</a:tableStyleId>
              </a:tblPr>
              <a:tblGrid>
                <a:gridCol w="2808311"/>
                <a:gridCol w="2160240"/>
                <a:gridCol w="720082"/>
              </a:tblGrid>
              <a:tr h="260007">
                <a:tc>
                  <a:txBody>
                    <a:bodyPr/>
                    <a:lstStyle/>
                    <a:p>
                      <a:pPr algn="l" fontAlgn="b"/>
                      <a:r>
                        <a:rPr lang="fr-FR" sz="1500" u="none" strike="noStrike" dirty="0">
                          <a:effectLst/>
                        </a:rPr>
                        <a:t>Jacqueline</a:t>
                      </a:r>
                      <a:endParaRPr lang="fr-FR" sz="1500" b="0" i="0" u="none" strike="noStrike"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Andrieux</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T76</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Rachel</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Arnould</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T05</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Julie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Bezard</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T02</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Florence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Braun</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T04</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b="0" i="0" u="none" strike="noStrike" dirty="0" smtClean="0">
                          <a:solidFill>
                            <a:srgbClr val="000000"/>
                          </a:solidFill>
                          <a:effectLst/>
                          <a:latin typeface="Calibri" panose="020F0502020204030204" pitchFamily="34" charset="0"/>
                        </a:rPr>
                        <a:t>Cédric</a:t>
                      </a:r>
                      <a:endParaRPr lang="fr-FR" sz="1500" b="0" i="0" u="none" strike="noStrike"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b="0" i="0" u="none" strike="noStrike" cap="all" baseline="0" dirty="0" smtClean="0">
                          <a:solidFill>
                            <a:srgbClr val="000000"/>
                          </a:solidFill>
                          <a:effectLst/>
                          <a:latin typeface="Calibri" panose="020F0502020204030204" pitchFamily="34" charset="0"/>
                        </a:rPr>
                        <a:t>Cabanes</a:t>
                      </a:r>
                      <a:endParaRPr lang="fr-FR" sz="1500" b="0" i="0" u="none" strike="noStrike" cap="all" baseline="0"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b="0" i="0" u="none" strike="noStrike" dirty="0" smtClean="0">
                          <a:solidFill>
                            <a:srgbClr val="000000"/>
                          </a:solidFill>
                          <a:effectLst/>
                          <a:latin typeface="Calibri" panose="020F0502020204030204" pitchFamily="34" charset="0"/>
                        </a:rPr>
                        <a:t>T81</a:t>
                      </a:r>
                      <a:endParaRPr lang="fr-FR" sz="1500" b="0" i="0" u="none" strike="noStrike" dirty="0">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Mélanie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dirty="0" err="1">
                          <a:effectLst/>
                        </a:rPr>
                        <a:t>Candas</a:t>
                      </a:r>
                      <a:endParaRPr lang="fr-FR" sz="1500" b="0" i="0" u="none" strike="noStrike" cap="all" baseline="0"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T02</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Bruno</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Degaujac</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T81</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Matthias</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Desmolles</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T13</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Jean-Guillaume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Giraudon</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T91</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Christian</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Guitard</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T66</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Ulysse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Lardy</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T11</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Nathalie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Malaval</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T09</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Jean-Pierre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Mangé</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T66</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Pascal</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Mathieu</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T87</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b="0" i="0" u="none" strike="noStrike" dirty="0" smtClean="0">
                          <a:solidFill>
                            <a:srgbClr val="000000"/>
                          </a:solidFill>
                          <a:effectLst/>
                          <a:latin typeface="Calibri" panose="020F0502020204030204" pitchFamily="34" charset="0"/>
                        </a:rPr>
                        <a:t>Elisabeth</a:t>
                      </a:r>
                      <a:endParaRPr lang="fr-FR" sz="1500" b="0" i="0" u="none" strike="noStrike"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b="0" i="0" u="none" strike="noStrike" cap="all" baseline="0" dirty="0" err="1" smtClean="0">
                          <a:solidFill>
                            <a:srgbClr val="000000"/>
                          </a:solidFill>
                          <a:effectLst/>
                          <a:latin typeface="Calibri" panose="020F0502020204030204" pitchFamily="34" charset="0"/>
                        </a:rPr>
                        <a:t>Payeux</a:t>
                      </a:r>
                      <a:endParaRPr lang="fr-FR" sz="1500" b="0" i="0" u="none" strike="noStrike" cap="all" baseline="0"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b="0" i="0" u="none" strike="noStrike" dirty="0" smtClean="0">
                          <a:solidFill>
                            <a:srgbClr val="000000"/>
                          </a:solidFill>
                          <a:effectLst/>
                          <a:latin typeface="Calibri" panose="020F0502020204030204" pitchFamily="34" charset="0"/>
                        </a:rPr>
                        <a:t>T90</a:t>
                      </a:r>
                      <a:endParaRPr lang="fr-FR" sz="1500" b="0" i="0" u="none" strike="noStrike" dirty="0">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Amandine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dirty="0">
                          <a:effectLst/>
                        </a:rPr>
                        <a:t>Perez</a:t>
                      </a:r>
                      <a:endParaRPr lang="fr-FR" sz="1500" b="0" i="0" u="none" strike="noStrike" cap="all" baseline="0"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T05</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Stéphanie</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Rivière</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T94</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Audrey</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Romanzin</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T02</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Léa</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a:effectLst/>
                        </a:rPr>
                        <a:t>Sabary</a:t>
                      </a:r>
                      <a:endParaRPr lang="fr-FR" sz="1500" b="0" i="0" u="none" strike="noStrike" cap="all" baseline="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a:effectLst/>
                        </a:rPr>
                        <a:t>T13</a:t>
                      </a:r>
                      <a:endParaRPr lang="fr-FR" sz="1500" b="0" i="0" u="none" strike="noStrike">
                        <a:solidFill>
                          <a:srgbClr val="000000"/>
                        </a:solidFill>
                        <a:effectLst/>
                        <a:latin typeface="Calibri" panose="020F0502020204030204" pitchFamily="34" charset="0"/>
                      </a:endParaRPr>
                    </a:p>
                  </a:txBody>
                  <a:tcPr marL="13000" marR="13000" marT="13000" marB="0" anchor="b"/>
                </a:tc>
              </a:tr>
              <a:tr h="260007">
                <a:tc>
                  <a:txBody>
                    <a:bodyPr/>
                    <a:lstStyle/>
                    <a:p>
                      <a:pPr algn="l" fontAlgn="b"/>
                      <a:r>
                        <a:rPr lang="fr-FR" sz="1500" u="none" strike="noStrike">
                          <a:effectLst/>
                        </a:rPr>
                        <a:t>Hugues</a:t>
                      </a:r>
                      <a:endParaRPr lang="fr-FR" sz="1500" b="0" i="0" u="none" strike="noStrike">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cap="all" baseline="0" dirty="0" err="1">
                          <a:effectLst/>
                        </a:rPr>
                        <a:t>Vergez</a:t>
                      </a:r>
                      <a:endParaRPr lang="fr-FR" sz="1500" b="0" i="0" u="none" strike="noStrike" cap="all" baseline="0" dirty="0">
                        <a:solidFill>
                          <a:srgbClr val="000000"/>
                        </a:solidFill>
                        <a:effectLst/>
                        <a:latin typeface="Calibri" panose="020F0502020204030204" pitchFamily="34" charset="0"/>
                      </a:endParaRPr>
                    </a:p>
                  </a:txBody>
                  <a:tcPr marL="13000" marR="13000" marT="13000" marB="0" anchor="b"/>
                </a:tc>
                <a:tc>
                  <a:txBody>
                    <a:bodyPr/>
                    <a:lstStyle/>
                    <a:p>
                      <a:pPr algn="l" fontAlgn="b"/>
                      <a:r>
                        <a:rPr lang="fr-FR" sz="1500" u="none" strike="noStrike" dirty="0">
                          <a:effectLst/>
                        </a:rPr>
                        <a:t>T76</a:t>
                      </a:r>
                      <a:endParaRPr lang="fr-FR" sz="1500" b="0" i="0" u="none" strike="noStrike" dirty="0">
                        <a:solidFill>
                          <a:srgbClr val="000000"/>
                        </a:solidFill>
                        <a:effectLst/>
                        <a:latin typeface="Calibri" panose="020F0502020204030204" pitchFamily="34" charset="0"/>
                      </a:endParaRPr>
                    </a:p>
                  </a:txBody>
                  <a:tcPr marL="13000" marR="13000" marT="13000" marB="0" anchor="b"/>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10728136"/>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007C31"/>
                </a:solidFill>
                <a:latin typeface="HelveticaNeueLT Std Med Cn" panose="020B0606030502030204" pitchFamily="34" charset="0"/>
                <a:ea typeface="+mn-ea"/>
                <a:cs typeface="+mn-cs"/>
              </a:rPr>
              <a:t>Rappel des statuts</a:t>
            </a:r>
          </a:p>
        </p:txBody>
      </p:sp>
      <p:sp>
        <p:nvSpPr>
          <p:cNvPr id="3" name="Espace réservé du contenu 2"/>
          <p:cNvSpPr>
            <a:spLocks noGrp="1"/>
          </p:cNvSpPr>
          <p:nvPr>
            <p:ph idx="1"/>
          </p:nvPr>
        </p:nvSpPr>
        <p:spPr/>
        <p:txBody>
          <a:bodyPr>
            <a:noAutofit/>
          </a:bodyPr>
          <a:lstStyle/>
          <a:p>
            <a:pPr marL="0" indent="0">
              <a:buNone/>
            </a:pPr>
            <a:r>
              <a:rPr lang="fr-FR" sz="1400" b="1" cap="all" dirty="0"/>
              <a:t>ARTICLE 10 – Assemblée générale ordinaire</a:t>
            </a:r>
            <a:endParaRPr lang="fr-FR" sz="1400" dirty="0"/>
          </a:p>
          <a:p>
            <a:r>
              <a:rPr lang="fr-FR" sz="1400" dirty="0"/>
              <a:t>L'assemblée générale ordinaire comprend tous les membres de l'association à jour de leur cotisation, à quelque titre qu'ils soient. Chaque membre dispose d’une voix. Elle se réunit une fois l’an, dans l’année qui suit la clôture des comptes de l’exercice écoulé.</a:t>
            </a:r>
          </a:p>
          <a:p>
            <a:r>
              <a:rPr lang="fr-FR" sz="1400" dirty="0"/>
              <a:t>Deux semaines au moins avant la date fixée, le bureau exécutif envoie les convocations dans lesquelles figurent l’ordre du jour et, obligatoirement, les questions posées par le conseil d’administration ou par le dixième des membres adhérents. La date et le lieu des assemblées générales sont fixés selon les modalités prévues au règlement intérieur par le conseil d’administration. </a:t>
            </a:r>
          </a:p>
          <a:p>
            <a:r>
              <a:rPr lang="fr-FR" sz="1400" dirty="0"/>
              <a:t>Le président, assisté des membres du conseil, préside l'assemblée. Il expose le rapport moral. Le secrétaire présente lui le rapport d’activités. Le trésorier rend compte de sa gestion et soumet les comptes annuels (bilan, compte de résultat et annexe) à l'approbation de l'assemblée. </a:t>
            </a:r>
          </a:p>
          <a:p>
            <a:r>
              <a:rPr lang="fr-FR" sz="1400" dirty="0"/>
              <a:t>L’assemblée générale fixe le montant des cotisations annuelles à verser par les différentes catégories de membres. Ne peuvent être abordés que les points inscrits à l'ordre du jour. Les décisions sont prises à la majorité des voix des membres présents ou représentés (ou des suffrages exprimés). </a:t>
            </a:r>
          </a:p>
          <a:p>
            <a:r>
              <a:rPr lang="fr-FR" sz="1400" dirty="0"/>
              <a:t>Toutes les délibérations sont prises à main levée Les décisions des assemblées générales s’imposent à tous les membres, y compris absents ou représentés. Le vote peut être réalisé à bulletin secret à la demande de tout intéressé, soumise à l’approbation de l’assemblée</a:t>
            </a:r>
            <a:r>
              <a:rPr lang="fr-FR" sz="1400" dirty="0" smtClean="0"/>
              <a:t>.</a:t>
            </a:r>
            <a:endParaRPr lang="fr-FR" sz="1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1869074"/>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007C31"/>
                </a:solidFill>
                <a:latin typeface="HelveticaNeueLT Std Med Cn" panose="020B0606030502030204" pitchFamily="34" charset="0"/>
                <a:ea typeface="+mn-ea"/>
                <a:cs typeface="+mn-cs"/>
              </a:rPr>
              <a:t>Procès verbal de </a:t>
            </a:r>
            <a:r>
              <a:rPr lang="fr-FR" dirty="0">
                <a:solidFill>
                  <a:srgbClr val="007C31"/>
                </a:solidFill>
                <a:latin typeface="HelveticaNeueLT Std Med Cn" panose="020B0606030502030204" pitchFamily="34" charset="0"/>
                <a:ea typeface="+mn-ea"/>
                <a:cs typeface="+mn-cs"/>
              </a:rPr>
              <a:t>l’AG du 19 mars 2016</a:t>
            </a:r>
          </a:p>
        </p:txBody>
      </p:sp>
      <p:sp>
        <p:nvSpPr>
          <p:cNvPr id="6" name="Espace réservé du contenu 5"/>
          <p:cNvSpPr>
            <a:spLocks noGrp="1"/>
          </p:cNvSpPr>
          <p:nvPr>
            <p:ph idx="1"/>
          </p:nvPr>
        </p:nvSpPr>
        <p:spPr>
          <a:xfrm>
            <a:off x="539552" y="1196752"/>
            <a:ext cx="8424936" cy="4824536"/>
          </a:xfrm>
        </p:spPr>
        <p:txBody>
          <a:bodyPr>
            <a:normAutofit/>
          </a:bodyPr>
          <a:lstStyle/>
          <a:p>
            <a:pPr marL="0" indent="0">
              <a:buNone/>
            </a:pPr>
            <a:r>
              <a:rPr lang="fr-FR" sz="1900" dirty="0" smtClean="0"/>
              <a:t>Le 19 mars 2016 à 10H s’est tenue l’assemblée générale des </a:t>
            </a:r>
            <a:r>
              <a:rPr lang="fr-FR" sz="1900" dirty="0" err="1" smtClean="0"/>
              <a:t>AgroToulousains</a:t>
            </a:r>
            <a:r>
              <a:rPr lang="fr-FR" sz="1900" dirty="0" smtClean="0"/>
              <a:t>. Julien </a:t>
            </a:r>
            <a:r>
              <a:rPr lang="fr-FR" sz="1900" dirty="0" err="1" smtClean="0"/>
              <a:t>Couaillier</a:t>
            </a:r>
            <a:r>
              <a:rPr lang="fr-FR" sz="1900" dirty="0" smtClean="0"/>
              <a:t> préside la séance. Rachel Arnoult exerce les fonctions de secrétaire de séance.</a:t>
            </a:r>
          </a:p>
          <a:p>
            <a:r>
              <a:rPr lang="fr-FR" sz="1900" dirty="0" smtClean="0"/>
              <a:t>1ère </a:t>
            </a:r>
            <a:r>
              <a:rPr lang="fr-FR" sz="1900" dirty="0"/>
              <a:t>délibération : L’assemblée générale adopte les </a:t>
            </a:r>
            <a:r>
              <a:rPr lang="fr-FR" sz="1900" dirty="0" smtClean="0"/>
              <a:t>nouveaux statuts </a:t>
            </a:r>
            <a:r>
              <a:rPr lang="fr-FR" sz="1900" dirty="0"/>
              <a:t>dont le projet lui a été </a:t>
            </a:r>
            <a:r>
              <a:rPr lang="fr-FR" sz="1900" dirty="0" smtClean="0"/>
              <a:t>soumis. Cette </a:t>
            </a:r>
            <a:r>
              <a:rPr lang="fr-FR" sz="1900" dirty="0"/>
              <a:t>délibération est adoptée à l’unanimité</a:t>
            </a:r>
            <a:r>
              <a:rPr lang="fr-FR" sz="1900" dirty="0" smtClean="0"/>
              <a:t>.</a:t>
            </a:r>
          </a:p>
          <a:p>
            <a:r>
              <a:rPr lang="fr-FR" sz="1900" dirty="0" smtClean="0"/>
              <a:t>2</a:t>
            </a:r>
            <a:r>
              <a:rPr lang="fr-FR" sz="1900" baseline="30000" dirty="0" smtClean="0"/>
              <a:t>e</a:t>
            </a:r>
            <a:r>
              <a:rPr lang="fr-FR" sz="1900" dirty="0" smtClean="0"/>
              <a:t> délibération : </a:t>
            </a:r>
            <a:r>
              <a:rPr lang="fr-FR" sz="1900" dirty="0"/>
              <a:t>L’assemblée générale adopte </a:t>
            </a:r>
            <a:r>
              <a:rPr lang="fr-FR" sz="1900" dirty="0" smtClean="0"/>
              <a:t>le rapport moral à l’unanimité</a:t>
            </a:r>
          </a:p>
          <a:p>
            <a:r>
              <a:rPr lang="fr-FR" sz="1900" dirty="0" smtClean="0"/>
              <a:t>3</a:t>
            </a:r>
            <a:r>
              <a:rPr lang="fr-FR" sz="1900" baseline="30000" dirty="0" smtClean="0"/>
              <a:t>e</a:t>
            </a:r>
            <a:r>
              <a:rPr lang="fr-FR" sz="1900" dirty="0" smtClean="0"/>
              <a:t> </a:t>
            </a:r>
            <a:r>
              <a:rPr lang="fr-FR" sz="1900" dirty="0"/>
              <a:t>délibération : L’assemblée générale adopte le rapport </a:t>
            </a:r>
            <a:r>
              <a:rPr lang="fr-FR" sz="1900" dirty="0" smtClean="0"/>
              <a:t>d’activités à l’unanimité</a:t>
            </a:r>
          </a:p>
          <a:p>
            <a:r>
              <a:rPr lang="fr-FR" sz="1900" dirty="0" smtClean="0"/>
              <a:t>4</a:t>
            </a:r>
            <a:r>
              <a:rPr lang="fr-FR" sz="1900" baseline="30000" dirty="0" smtClean="0"/>
              <a:t>e</a:t>
            </a:r>
            <a:r>
              <a:rPr lang="fr-FR" sz="1900" dirty="0" smtClean="0"/>
              <a:t> </a:t>
            </a:r>
            <a:r>
              <a:rPr lang="fr-FR" sz="1900" dirty="0"/>
              <a:t>délibération : </a:t>
            </a:r>
            <a:r>
              <a:rPr lang="fr-FR" sz="1900" dirty="0" smtClean="0"/>
              <a:t>L'assemblée </a:t>
            </a:r>
            <a:r>
              <a:rPr lang="fr-FR" sz="1900" dirty="0"/>
              <a:t>générale approuve les comptes de l'exercice clos </a:t>
            </a:r>
            <a:r>
              <a:rPr lang="fr-FR" sz="1900" dirty="0" smtClean="0"/>
              <a:t>le 31/12/15 </a:t>
            </a:r>
            <a:r>
              <a:rPr lang="fr-FR" sz="1900" dirty="0"/>
              <a:t>tels qu'ils ont été arrêtés par le conseil d'administration</a:t>
            </a:r>
            <a:r>
              <a:rPr lang="fr-FR" sz="1900" dirty="0" smtClean="0"/>
              <a:t>. Le résultat de l’exercice clos est de 1501,30 €.</a:t>
            </a:r>
          </a:p>
          <a:p>
            <a:r>
              <a:rPr lang="fr-FR" sz="1900" dirty="0" smtClean="0"/>
              <a:t>5</a:t>
            </a:r>
            <a:r>
              <a:rPr lang="fr-FR" sz="1900" baseline="30000" dirty="0" smtClean="0"/>
              <a:t>e</a:t>
            </a:r>
            <a:r>
              <a:rPr lang="fr-FR" sz="1900" dirty="0" smtClean="0"/>
              <a:t> délibération : </a:t>
            </a:r>
            <a:r>
              <a:rPr lang="fr-FR" sz="1900" dirty="0"/>
              <a:t>L’assemblée générale adopte </a:t>
            </a:r>
            <a:r>
              <a:rPr lang="fr-FR" sz="1900" dirty="0" smtClean="0"/>
              <a:t>la proposition du programme d’activités 2016 ainsi que le budget prévisionnel afférent </a:t>
            </a:r>
            <a:r>
              <a:rPr lang="fr-FR" sz="1900" dirty="0"/>
              <a:t>à </a:t>
            </a:r>
            <a:r>
              <a:rPr lang="fr-FR" sz="1900" dirty="0" smtClean="0"/>
              <a:t>l’unanimité</a:t>
            </a:r>
          </a:p>
          <a:p>
            <a:r>
              <a:rPr lang="fr-FR" sz="1900" dirty="0" smtClean="0"/>
              <a:t>6</a:t>
            </a:r>
            <a:r>
              <a:rPr lang="fr-FR" sz="1900" baseline="30000" dirty="0" smtClean="0"/>
              <a:t>e</a:t>
            </a:r>
            <a:r>
              <a:rPr lang="fr-FR" sz="1900" dirty="0" smtClean="0"/>
              <a:t> délibération : Marion </a:t>
            </a:r>
            <a:r>
              <a:rPr lang="fr-FR" sz="1900" dirty="0" err="1" smtClean="0"/>
              <a:t>Jego</a:t>
            </a:r>
            <a:r>
              <a:rPr lang="fr-FR" sz="1900" dirty="0" smtClean="0"/>
              <a:t>, Ulysse Lardy, Nathalie </a:t>
            </a:r>
            <a:r>
              <a:rPr lang="fr-FR" sz="1900" dirty="0" err="1" smtClean="0"/>
              <a:t>Malaval</a:t>
            </a:r>
            <a:r>
              <a:rPr lang="fr-FR" sz="1900" dirty="0" smtClean="0"/>
              <a:t> et Benoît Salinier sont élus administrateurs des </a:t>
            </a:r>
            <a:r>
              <a:rPr lang="fr-FR" sz="1900" dirty="0" err="1" smtClean="0"/>
              <a:t>AgroToulousains</a:t>
            </a:r>
            <a:r>
              <a:rPr lang="fr-FR" sz="1900" dirty="0" smtClean="0"/>
              <a:t> </a:t>
            </a:r>
            <a:r>
              <a:rPr lang="fr-FR" sz="1900" dirty="0"/>
              <a:t>à </a:t>
            </a:r>
            <a:r>
              <a:rPr lang="fr-FR" sz="1900" dirty="0" smtClean="0"/>
              <a:t>l’unanimité.</a:t>
            </a:r>
            <a:endParaRPr lang="fr-FR" sz="1900" dirty="0"/>
          </a:p>
          <a:p>
            <a:endParaRPr lang="fr-FR" sz="1900" dirty="0" smtClean="0"/>
          </a:p>
          <a:p>
            <a:endParaRPr lang="fr-FR" sz="1900" dirty="0"/>
          </a:p>
          <a:p>
            <a:endParaRPr lang="fr-FR" sz="19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90258595"/>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2303240" y="285362"/>
            <a:ext cx="6840760" cy="648072"/>
          </a:xfrm>
        </p:spPr>
        <p:txBody>
          <a:bodyPr>
            <a:normAutofit fontScale="90000"/>
          </a:bodyPr>
          <a:lstStyle/>
          <a:p>
            <a:r>
              <a:rPr lang="fr-FR" dirty="0">
                <a:solidFill>
                  <a:srgbClr val="007C31"/>
                </a:solidFill>
                <a:latin typeface="HelveticaNeueLT Std Med Cn" panose="020B0606030502030204" pitchFamily="34" charset="0"/>
                <a:ea typeface="+mn-ea"/>
                <a:cs typeface="+mn-cs"/>
              </a:rPr>
              <a:t>Rapport moral 2016 et du mandat 2015-2017</a:t>
            </a:r>
          </a:p>
        </p:txBody>
      </p:sp>
      <p:sp>
        <p:nvSpPr>
          <p:cNvPr id="3" name="Espace réservé du contenu 2"/>
          <p:cNvSpPr>
            <a:spLocks noGrp="1"/>
          </p:cNvSpPr>
          <p:nvPr>
            <p:ph idx="1"/>
          </p:nvPr>
        </p:nvSpPr>
        <p:spPr>
          <a:xfrm>
            <a:off x="323528" y="1340768"/>
            <a:ext cx="7704856" cy="3960440"/>
          </a:xfrm>
        </p:spPr>
        <p:txBody>
          <a:bodyPr/>
          <a:lstStyle/>
          <a:p>
            <a:pPr marL="0" indent="0">
              <a:buNone/>
            </a:pPr>
            <a:r>
              <a:rPr lang="fr-FR" dirty="0">
                <a:latin typeface="HelveticaNeueLT Std Lt Cn" panose="020B0406020202030204" pitchFamily="34" charset="0"/>
              </a:rPr>
              <a:t>Rappel de la stratégie déployée sur 2013-2016</a:t>
            </a:r>
          </a:p>
          <a:p>
            <a:pPr marL="0" indent="0">
              <a:buNone/>
            </a:pPr>
            <a:r>
              <a:rPr lang="fr-FR" dirty="0">
                <a:latin typeface="HelveticaNeueLT Std Lt Cn" panose="020B0406020202030204" pitchFamily="34" charset="0"/>
              </a:rPr>
              <a:t>Rappel des missions de l’association</a:t>
            </a:r>
          </a:p>
          <a:p>
            <a:pPr marL="0" indent="0">
              <a:buNone/>
            </a:pPr>
            <a:r>
              <a:rPr lang="fr-FR" dirty="0">
                <a:latin typeface="HelveticaNeueLT Std Lt Cn" panose="020B0406020202030204" pitchFamily="34" charset="0"/>
              </a:rPr>
              <a:t>Actualités </a:t>
            </a:r>
            <a:r>
              <a:rPr lang="fr-FR" dirty="0" err="1">
                <a:latin typeface="HelveticaNeueLT Std Lt Cn" panose="020B0406020202030204" pitchFamily="34" charset="0"/>
              </a:rPr>
              <a:t>Uniagro</a:t>
            </a:r>
            <a:endParaRPr lang="fr-FR" dirty="0">
              <a:latin typeface="HelveticaNeueLT Std Lt Cn" panose="020B0406020202030204" pitchFamily="34" charset="0"/>
            </a:endParaRPr>
          </a:p>
          <a:p>
            <a:pPr marL="0" indent="0">
              <a:buNone/>
            </a:pPr>
            <a:endParaRPr lang="fr-FR" dirty="0">
              <a:latin typeface="HelveticaNeueLT Std Lt Cn" panose="020B0406020202030204" pitchFamily="34" charset="0"/>
            </a:endParaRPr>
          </a:p>
          <a:p>
            <a:pPr marL="0" indent="0">
              <a:buNone/>
            </a:pPr>
            <a:endParaRPr lang="fr-FR" dirty="0">
              <a:latin typeface="HelveticaNeueLT Std Lt Cn" panose="020B0406020202030204" pitchFamily="34" charset="0"/>
            </a:endParaRPr>
          </a:p>
        </p:txBody>
      </p:sp>
      <p:pic>
        <p:nvPicPr>
          <p:cNvPr id="5" name="Image 4"/>
          <p:cNvPicPr>
            <a:picLocks noChangeAspect="1"/>
          </p:cNvPicPr>
          <p:nvPr/>
        </p:nvPicPr>
        <p:blipFill>
          <a:blip r:embed="rId3"/>
          <a:stretch>
            <a:fillRect/>
          </a:stretch>
        </p:blipFill>
        <p:spPr>
          <a:xfrm>
            <a:off x="135150" y="1904225"/>
            <a:ext cx="8945707" cy="4953326"/>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7610680"/>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solidFill>
                  <a:srgbClr val="007C31"/>
                </a:solidFill>
                <a:latin typeface="HelveticaNeueLT Std Med Cn" panose="020B0606030502030204" pitchFamily="34" charset="0"/>
                <a:ea typeface="+mn-ea"/>
                <a:cs typeface="+mn-cs"/>
              </a:rPr>
              <a:t>Rappel des missions des  </a:t>
            </a:r>
            <a:r>
              <a:rPr lang="fr-FR" dirty="0" err="1">
                <a:solidFill>
                  <a:srgbClr val="007C31"/>
                </a:solidFill>
                <a:latin typeface="HelveticaNeueLT Std Med Cn" panose="020B0606030502030204" pitchFamily="34" charset="0"/>
                <a:ea typeface="+mn-ea"/>
                <a:cs typeface="+mn-cs"/>
              </a:rPr>
              <a:t>AgroToulousains</a:t>
            </a:r>
            <a:endParaRPr lang="fr-FR" dirty="0">
              <a:solidFill>
                <a:srgbClr val="007C31"/>
              </a:solidFill>
              <a:latin typeface="HelveticaNeueLT Std Med Cn" panose="020B0606030502030204" pitchFamily="34" charset="0"/>
              <a:ea typeface="+mn-ea"/>
              <a:cs typeface="+mn-cs"/>
            </a:endParaRPr>
          </a:p>
        </p:txBody>
      </p:sp>
      <p:sp>
        <p:nvSpPr>
          <p:cNvPr id="3" name="Espace réservé du contenu 2"/>
          <p:cNvSpPr>
            <a:spLocks noGrp="1"/>
          </p:cNvSpPr>
          <p:nvPr>
            <p:ph idx="1"/>
          </p:nvPr>
        </p:nvSpPr>
        <p:spPr>
          <a:xfrm>
            <a:off x="755576" y="1412776"/>
            <a:ext cx="7704856" cy="4752527"/>
          </a:xfrm>
        </p:spPr>
        <p:txBody>
          <a:bodyPr>
            <a:normAutofit fontScale="70000" lnSpcReduction="20000"/>
          </a:bodyPr>
          <a:lstStyle/>
          <a:p>
            <a:pPr marL="0" indent="0">
              <a:buNone/>
            </a:pPr>
            <a:r>
              <a:rPr lang="fr-FR" sz="3400" b="1" cap="all" dirty="0"/>
              <a:t>Article 2 : But de l’Association</a:t>
            </a:r>
            <a:endParaRPr lang="fr-FR" sz="3400" dirty="0"/>
          </a:p>
          <a:p>
            <a:pPr marL="0" indent="0">
              <a:buNone/>
            </a:pPr>
            <a:r>
              <a:rPr lang="fr-FR" sz="3400" dirty="0"/>
              <a:t>L’association a pour objet de :</a:t>
            </a:r>
          </a:p>
          <a:p>
            <a:pPr lvl="0"/>
            <a:r>
              <a:rPr lang="fr-FR" sz="3400" dirty="0"/>
              <a:t>Constituer entre ses membres un réseau solidaire de diplômés et d’étudiants, en France et à l’international, autour des thématiques portées par les ingénieurs et scientifiques du vivant de l’Ecole Nationale Supérieure Agronomique de Toulouse.</a:t>
            </a:r>
          </a:p>
          <a:p>
            <a:pPr lvl="0"/>
            <a:r>
              <a:rPr lang="fr-FR" sz="3400" dirty="0"/>
              <a:t>Assurer l’information de ses membres sur l’actualité du réseau et de la communauté des </a:t>
            </a:r>
            <a:r>
              <a:rPr lang="fr-FR" sz="3400" dirty="0" err="1"/>
              <a:t>AgroToulousains</a:t>
            </a:r>
            <a:endParaRPr lang="fr-FR" sz="3400" dirty="0"/>
          </a:p>
          <a:p>
            <a:pPr lvl="0"/>
            <a:r>
              <a:rPr lang="fr-FR" sz="3400" dirty="0"/>
              <a:t>Constituer entre les membres de l’association un réseau de relations et de facilitateurs de relations</a:t>
            </a:r>
          </a:p>
          <a:p>
            <a:pPr lvl="0"/>
            <a:r>
              <a:rPr lang="fr-FR" sz="3400" dirty="0"/>
              <a:t>Rechercher et mettre en œuvre les moyens pour promouvoir et pour faire rayonner l’école, l’association et son réseau d’étudiants et de diplômés.</a:t>
            </a:r>
          </a:p>
          <a:p>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0745180"/>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2"/>
          <p:cNvSpPr txBox="1">
            <a:spLocks/>
          </p:cNvSpPr>
          <p:nvPr/>
        </p:nvSpPr>
        <p:spPr>
          <a:xfrm>
            <a:off x="907976" y="2204864"/>
            <a:ext cx="7704856"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Tx/>
              <a:buBlip>
                <a:blip r:embed="rId3"/>
              </a:buBlip>
              <a:defRPr sz="2800" kern="1200">
                <a:solidFill>
                  <a:srgbClr val="007C31"/>
                </a:solidFill>
                <a:latin typeface="+mn-lt"/>
                <a:ea typeface="+mn-ea"/>
                <a:cs typeface="+mn-cs"/>
              </a:defRPr>
            </a:lvl1pPr>
            <a:lvl2pPr marL="742950" indent="-285750" algn="l" defTabSz="914400" rtl="0" eaLnBrk="1" latinLnBrk="0" hangingPunct="1">
              <a:spcBef>
                <a:spcPct val="20000"/>
              </a:spcBef>
              <a:buFontTx/>
              <a:buBlip>
                <a:blip r:embed="rId4"/>
              </a:buBlip>
              <a:defRPr sz="2400" kern="1200">
                <a:solidFill>
                  <a:srgbClr val="56AF3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Tx/>
              <a:buNone/>
            </a:pPr>
            <a:r>
              <a:rPr lang="fr-FR" sz="6000" dirty="0">
                <a:latin typeface="HelveticaNeueLT Std Med Cn" panose="020B0606030502030204" pitchFamily="34" charset="0"/>
              </a:rPr>
              <a:t>VOTE DU </a:t>
            </a:r>
          </a:p>
          <a:p>
            <a:pPr marL="0" indent="0" algn="ctr">
              <a:buFontTx/>
              <a:buNone/>
            </a:pPr>
            <a:r>
              <a:rPr lang="fr-FR" sz="6000" dirty="0">
                <a:latin typeface="HelveticaNeueLT Std Med Cn" panose="020B0606030502030204" pitchFamily="34" charset="0"/>
              </a:rPr>
              <a:t>RAPPORT MORAL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83179920"/>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007C31"/>
                </a:solidFill>
                <a:latin typeface="HelveticaNeueLT Std Med Cn" panose="020B0606030502030204" pitchFamily="34" charset="0"/>
                <a:ea typeface="+mn-ea"/>
                <a:cs typeface="+mn-cs"/>
              </a:rPr>
              <a:t>Rapport d’activités </a:t>
            </a:r>
            <a:r>
              <a:rPr lang="fr-FR" dirty="0" smtClean="0">
                <a:solidFill>
                  <a:srgbClr val="007C31"/>
                </a:solidFill>
                <a:latin typeface="HelveticaNeueLT Std Med Cn" panose="020B0606030502030204" pitchFamily="34" charset="0"/>
                <a:ea typeface="+mn-ea"/>
                <a:cs typeface="+mn-cs"/>
              </a:rPr>
              <a:t>2017</a:t>
            </a:r>
            <a:endParaRPr lang="fr-FR" dirty="0">
              <a:solidFill>
                <a:srgbClr val="007C31"/>
              </a:solidFill>
              <a:latin typeface="HelveticaNeueLT Std Med Cn" panose="020B0606030502030204" pitchFamily="34" charset="0"/>
              <a:ea typeface="+mn-ea"/>
              <a:cs typeface="+mn-cs"/>
            </a:endParaRPr>
          </a:p>
        </p:txBody>
      </p:sp>
      <p:sp>
        <p:nvSpPr>
          <p:cNvPr id="3" name="Espace réservé du contenu 2"/>
          <p:cNvSpPr>
            <a:spLocks noGrp="1"/>
          </p:cNvSpPr>
          <p:nvPr>
            <p:ph idx="1"/>
          </p:nvPr>
        </p:nvSpPr>
        <p:spPr/>
        <p:txBody>
          <a:bodyPr>
            <a:normAutofit/>
          </a:bodyPr>
          <a:lstStyle/>
          <a:p>
            <a:r>
              <a:rPr lang="fr-FR" sz="3600" dirty="0">
                <a:latin typeface="HelveticaNeueLT Std Lt Cn" panose="020B0406020202030204" pitchFamily="34" charset="0"/>
              </a:rPr>
              <a:t> Cellule communication</a:t>
            </a:r>
          </a:p>
          <a:p>
            <a:r>
              <a:rPr lang="fr-FR" sz="3600" dirty="0">
                <a:latin typeface="HelveticaNeueLT Std Lt Cn" panose="020B0406020202030204" pitchFamily="34" charset="0"/>
              </a:rPr>
              <a:t> Cellule carrières</a:t>
            </a:r>
          </a:p>
          <a:p>
            <a:r>
              <a:rPr lang="fr-FR" sz="3600" dirty="0">
                <a:latin typeface="HelveticaNeueLT Std Lt Cn" panose="020B0406020202030204" pitchFamily="34" charset="0"/>
              </a:rPr>
              <a:t> Cellule </a:t>
            </a:r>
            <a:r>
              <a:rPr lang="fr-FR" sz="3600" dirty="0" smtClean="0">
                <a:latin typeface="HelveticaNeueLT Std Lt Cn" panose="020B0406020202030204" pitchFamily="34" charset="0"/>
              </a:rPr>
              <a:t>évènements</a:t>
            </a:r>
            <a:endParaRPr lang="fr-FR" sz="3600" dirty="0">
              <a:latin typeface="HelveticaNeueLT Std Lt Cn" panose="020B0406020202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487815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1007</TotalTime>
  <Words>2314</Words>
  <Application>Microsoft Macintosh PowerPoint</Application>
  <PresentationFormat>Présentation à l'écran (4:3)</PresentationFormat>
  <Paragraphs>534</Paragraphs>
  <Slides>26</Slides>
  <Notes>4</Notes>
  <HiddenSlides>0</HiddenSlides>
  <MMClips>0</MMClips>
  <ScaleCrop>false</ScaleCrop>
  <HeadingPairs>
    <vt:vector size="4" baseType="variant">
      <vt:variant>
        <vt:lpstr>Modèle de conception</vt:lpstr>
      </vt:variant>
      <vt:variant>
        <vt:i4>2</vt:i4>
      </vt:variant>
      <vt:variant>
        <vt:lpstr>Titres des diapositives</vt:lpstr>
      </vt:variant>
      <vt:variant>
        <vt:i4>26</vt:i4>
      </vt:variant>
    </vt:vector>
  </HeadingPairs>
  <TitlesOfParts>
    <vt:vector size="28" baseType="lpstr">
      <vt:lpstr>Thème Office</vt:lpstr>
      <vt:lpstr>Conception personnalisée</vt:lpstr>
      <vt:lpstr>Diapositive 1</vt:lpstr>
      <vt:lpstr>Ordre du jour</vt:lpstr>
      <vt:lpstr>20 pouvoirs</vt:lpstr>
      <vt:lpstr>Rappel des statuts</vt:lpstr>
      <vt:lpstr>Procès verbal de l’AG du 19 mars 2016</vt:lpstr>
      <vt:lpstr>Rapport moral 2016 et du mandat 2015-2017</vt:lpstr>
      <vt:lpstr>Rappel des missions des  AgroToulousains</vt:lpstr>
      <vt:lpstr>Diapositive 8</vt:lpstr>
      <vt:lpstr>Rapport d’activités 2017</vt:lpstr>
      <vt:lpstr>Cellule communication 2016</vt:lpstr>
      <vt:lpstr>Programme Cellule événement  2013 -2016</vt:lpstr>
      <vt:lpstr>Bilan Cellule événements 2013-2016</vt:lpstr>
      <vt:lpstr>Bilan 2016</vt:lpstr>
      <vt:lpstr>Diapositive 14</vt:lpstr>
      <vt:lpstr>Diapositive 15</vt:lpstr>
      <vt:lpstr>Bilan Analytique 2016</vt:lpstr>
      <vt:lpstr>Bilan Comptable 2016</vt:lpstr>
      <vt:lpstr>Diapositive 18</vt:lpstr>
      <vt:lpstr>Diapositive 19</vt:lpstr>
      <vt:lpstr>Prévisionnel 2017 (1/2)</vt:lpstr>
      <vt:lpstr>Prévisionnel 2017 (2/2)</vt:lpstr>
      <vt:lpstr>CELLULES EVENEMENTS : OBJECTIFS pour 2017-2020</vt:lpstr>
      <vt:lpstr>Plan d’actions pour 2017-2020</vt:lpstr>
      <vt:lpstr>Organigramme événements</vt:lpstr>
      <vt:lpstr>Election du nouveau Conseil d’Administration</vt:lpstr>
      <vt:lpstr>Diapositive 26</vt:lpstr>
    </vt:vector>
  </TitlesOfParts>
  <Company>Isagri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Caroline MINETTE</dc:creator>
  <cp:lastModifiedBy>Ulysse Lardy</cp:lastModifiedBy>
  <cp:revision>111</cp:revision>
  <dcterms:created xsi:type="dcterms:W3CDTF">2017-04-10T20:50:04Z</dcterms:created>
  <dcterms:modified xsi:type="dcterms:W3CDTF">2017-04-10T21:08:46Z</dcterms:modified>
</cp:coreProperties>
</file>